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4660"/>
  </p:normalViewPr>
  <p:slideViewPr>
    <p:cSldViewPr>
      <p:cViewPr varScale="1">
        <p:scale>
          <a:sx n="88" d="100"/>
          <a:sy n="88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858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76200"/>
            <a:ext cx="1905000" cy="457200"/>
          </a:xfrm>
        </p:spPr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918877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556078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381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1148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1148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91400" y="762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110541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33332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479417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016267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889495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351424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40686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5156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143397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83B60D57-4631-49ED-AB53-09681CD0FC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76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D61C8634-688C-4DC9-A727-A45C3F0A8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strips dir="rd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30000"/>
        </a:spcAft>
        <a:buChar char="•"/>
        <a:defRPr sz="2400" b="1">
          <a:solidFill>
            <a:srgbClr val="94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772400" cy="609600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Boyarsky" pitchFamily="33" charset="0"/>
              </a:rPr>
              <a:t>Библиография</a:t>
            </a:r>
            <a:endParaRPr lang="ru-RU" sz="6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501008"/>
            <a:ext cx="6400800" cy="1752600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latin typeface="Boyarsky" pitchFamily="33" charset="0"/>
              </a:rPr>
              <a:t>Семинар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Boyarsky" pitchFamily="33" charset="0"/>
              </a:rPr>
              <a:t>3.12.2014</a:t>
            </a:r>
            <a:endParaRPr lang="ru-RU" sz="4400" dirty="0">
              <a:solidFill>
                <a:srgbClr val="FF0000"/>
              </a:solidFill>
              <a:latin typeface="Boyarsky" pitchFamily="33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2000" cy="1224136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Boyarsky" pitchFamily="33" charset="0"/>
              </a:rPr>
              <a:t>Библиографическая деятельность</a:t>
            </a:r>
            <a:endParaRPr lang="ru-RU" sz="5400" dirty="0">
              <a:solidFill>
                <a:srgbClr val="FF0000"/>
              </a:solidFill>
              <a:latin typeface="Boyarsky" pitchFamily="33" charset="0"/>
            </a:endParaRPr>
          </a:p>
        </p:txBody>
      </p:sp>
      <p:pic>
        <p:nvPicPr>
          <p:cNvPr id="4" name="Содержимое 3" descr="0_94a4c_7ad5ec73_orig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3789040"/>
            <a:ext cx="2671763" cy="201453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Содержимое 3" descr="0_94a4c_7ad5ec73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52421">
            <a:off x="323528" y="1700808"/>
            <a:ext cx="2671664" cy="20147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одержимое 3" descr="0_94a4c_7ad5ec7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43808" y="4509120"/>
            <a:ext cx="3391744" cy="16561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Содержимое 3" descr="0_94a4c_7ad5ec73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61677">
            <a:off x="5940152" y="1844824"/>
            <a:ext cx="3203848" cy="23027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3" descr="0_94a4c_7ad5ec73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55574">
            <a:off x="5968280" y="4077072"/>
            <a:ext cx="3175720" cy="239485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72200" y="256490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Формирование информационной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грамотности</a:t>
            </a:r>
            <a:endParaRPr lang="ru-RU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348880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Профессия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библиографа</a:t>
            </a:r>
            <a:endParaRPr lang="ru-RU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09" y="4509120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Информационные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ресурсы</a:t>
            </a:r>
            <a:endParaRPr lang="ru-RU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5229200"/>
            <a:ext cx="278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Библиографирование</a:t>
            </a:r>
            <a:endParaRPr lang="ru-RU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5157192"/>
            <a:ext cx="184731" cy="4912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5013176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Библиографическое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обслуживание</a:t>
            </a:r>
            <a:endParaRPr lang="ru-RU" dirty="0">
              <a:solidFill>
                <a:srgbClr val="FF0000"/>
              </a:solidFill>
              <a:latin typeface="Boyarsky" pitchFamily="33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2555776" y="1700808"/>
            <a:ext cx="2448272" cy="72008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 bwMode="auto">
          <a:xfrm flipH="1">
            <a:off x="1979712" y="1700808"/>
            <a:ext cx="3024336" cy="266429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 bwMode="auto">
          <a:xfrm flipH="1">
            <a:off x="4572000" y="1700808"/>
            <a:ext cx="432048" cy="338437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>
            <a:off x="5004048" y="1700808"/>
            <a:ext cx="2304256" cy="316835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>
            <a:off x="5004048" y="1700808"/>
            <a:ext cx="2088232" cy="93610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402832" cy="1162050"/>
          </a:xfrm>
        </p:spPr>
        <p:txBody>
          <a:bodyPr/>
          <a:lstStyle/>
          <a:p>
            <a:pPr algn="r"/>
            <a:r>
              <a:rPr lang="ru-RU" sz="4000" dirty="0" smtClean="0">
                <a:solidFill>
                  <a:srgbClr val="FF0000"/>
                </a:solidFill>
                <a:latin typeface="Boyarsky" pitchFamily="33" charset="0"/>
              </a:rPr>
              <a:t>Профессия</a:t>
            </a:r>
            <a:br>
              <a:rPr lang="ru-RU" sz="4000" dirty="0" smtClean="0">
                <a:solidFill>
                  <a:srgbClr val="FF0000"/>
                </a:solidFill>
                <a:latin typeface="Boyarsky" pitchFamily="33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Boyarsky" pitchFamily="33" charset="0"/>
              </a:rPr>
              <a:t>библиографа</a:t>
            </a:r>
            <a:endParaRPr lang="ru-RU" sz="40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4906888" cy="6108278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Широкий кругозор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Начитанность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Настойчивость в поиске информации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Доброжелательность , тактичность, корректность в общении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Профессиональность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Компетентность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Культура делового общения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Навыки </a:t>
            </a:r>
            <a:r>
              <a:rPr lang="ru-RU" sz="2400" dirty="0" err="1" smtClean="0">
                <a:solidFill>
                  <a:srgbClr val="FF0000"/>
                </a:solidFill>
                <a:latin typeface="Boyarsky" pitchFamily="33" charset="0"/>
              </a:rPr>
              <a:t>скимирования</a:t>
            </a:r>
            <a:endParaRPr lang="ru-RU" sz="2400" dirty="0">
              <a:solidFill>
                <a:srgbClr val="FF0000"/>
              </a:solidFill>
              <a:latin typeface="Boyarsky" pitchFamily="33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1211734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Boyarsky" pitchFamily="33" charset="0"/>
              </a:rPr>
              <a:t>Информационные ресурсы</a:t>
            </a:r>
            <a:endParaRPr lang="ru-RU" sz="4000" dirty="0">
              <a:solidFill>
                <a:srgbClr val="FF0000"/>
              </a:solidFill>
              <a:latin typeface="Boyarsky" pitchFamily="33" charset="0"/>
            </a:endParaRPr>
          </a:p>
        </p:txBody>
      </p:sp>
      <p:pic>
        <p:nvPicPr>
          <p:cNvPr id="5" name="Содержимое 4" descr="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916832"/>
            <a:ext cx="4248472" cy="280052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069977" cy="47525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 СБФ (Справочно-библиографические фонды)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 каталоги и картотеки, ЭК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 ББД (Библиографические  базы данных)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 ФНБП (Неопубликованные библиографические пособия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 Интернет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FF0000"/>
              </a:solidFill>
              <a:latin typeface="Boyarsky" pitchFamily="33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Boyarsky" pitchFamily="33" charset="0"/>
            </a:endParaRPr>
          </a:p>
          <a:p>
            <a:endParaRPr lang="ru-RU" sz="2000" dirty="0">
              <a:solidFill>
                <a:srgbClr val="FF0000"/>
              </a:solidFill>
              <a:latin typeface="Boyarsky" pitchFamily="33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3050"/>
            <a:ext cx="8291264" cy="5316189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Библиографическая закладка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Плакат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План чтения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Краеведческое библиографическое пособие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Листовка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Библиографическая памятка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Библиографический список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Библиографический указатель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Буклет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Дайджест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Библиографические игрушки</a:t>
            </a:r>
          </a:p>
          <a:p>
            <a:endParaRPr lang="ru-RU" sz="2400" cap="all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73216"/>
            <a:ext cx="7704856" cy="752947"/>
          </a:xfrm>
        </p:spPr>
        <p:txBody>
          <a:bodyPr/>
          <a:lstStyle/>
          <a:p>
            <a:pPr algn="r"/>
            <a:r>
              <a:rPr lang="ru-RU" sz="4800" dirty="0" smtClean="0">
                <a:solidFill>
                  <a:srgbClr val="FF0000"/>
                </a:solidFill>
                <a:latin typeface="Boyarsky" pitchFamily="33" charset="0"/>
              </a:rPr>
              <a:t>Библиографирование</a:t>
            </a:r>
            <a:endParaRPr lang="ru-RU" sz="4800" dirty="0">
              <a:solidFill>
                <a:srgbClr val="FF0000"/>
              </a:solidFill>
              <a:latin typeface="Boyarsky" pitchFamily="33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382000" cy="1368152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Boyarsky" pitchFamily="33" charset="0"/>
              </a:rPr>
              <a:t>Библиографическое обслуживание</a:t>
            </a:r>
            <a:endParaRPr lang="ru-RU" sz="54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8840"/>
            <a:ext cx="4114800" cy="40309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СБО -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Справочно-библиографическое обслуживание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Тематические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Уточняющие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Адресные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Фактографические</a:t>
            </a:r>
            <a:endParaRPr lang="ru-RU" sz="20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114800" cy="4030960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ИБО -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  <a:latin typeface="Boyarsky" pitchFamily="33" charset="0"/>
              </a:rPr>
              <a:t>(Библиографическое информирование)</a:t>
            </a:r>
          </a:p>
          <a:p>
            <a:pPr algn="r">
              <a:buNone/>
            </a:pPr>
            <a:endParaRPr lang="ru-RU" sz="2000" dirty="0" smtClean="0">
              <a:solidFill>
                <a:srgbClr val="FF0000"/>
              </a:solidFill>
              <a:latin typeface="Boyarsky" pitchFamily="33" charset="0"/>
            </a:endParaRP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Массовое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Групповое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Boyarsky" pitchFamily="33" charset="0"/>
              </a:rPr>
              <a:t>Индивидуальное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Boyarsky" pitchFamily="33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116632"/>
            <a:ext cx="8382000" cy="129614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Boyarsky" pitchFamily="33" charset="0"/>
              </a:rPr>
              <a:t>Формирование информационной грамотности</a:t>
            </a:r>
            <a:endParaRPr lang="ru-RU" sz="3600" dirty="0">
              <a:solidFill>
                <a:srgbClr val="FF0000"/>
              </a:solidFill>
              <a:latin typeface="Boyarsky" pitchFamily="33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556792"/>
            <a:ext cx="7776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Boyarsky" pitchFamily="33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Умение формулировать информационную 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потребность (запрос)</a:t>
            </a:r>
          </a:p>
          <a:p>
            <a:pPr lvl="0"/>
            <a:endParaRPr lang="ru-RU" sz="2400" dirty="0" smtClean="0">
              <a:solidFill>
                <a:srgbClr val="FF0000"/>
              </a:solidFill>
              <a:latin typeface="Boyarsky" pitchFamily="33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 Запрашивать, 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искать, отбирать, 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оценивать 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информацию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solidFill>
                <a:srgbClr val="FF0000"/>
              </a:solidFill>
              <a:latin typeface="Boyarsky" pitchFamily="33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 Интерпретировать 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информацию 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Boyarsky" pitchFamily="33" charset="0"/>
              </a:rPr>
              <a:t>(делать выводы)</a:t>
            </a:r>
          </a:p>
          <a:p>
            <a:pPr marL="514350" lvl="0" indent="-514350">
              <a:buFont typeface="Arial" pitchFamily="34" charset="0"/>
              <a:buChar char="•"/>
            </a:pPr>
            <a:endParaRPr lang="ru-RU" sz="2800" dirty="0" smtClean="0">
              <a:solidFill>
                <a:srgbClr val="FF0000"/>
              </a:solidFill>
              <a:latin typeface="Boyarsky" pitchFamily="33" charset="0"/>
            </a:endParaRPr>
          </a:p>
          <a:p>
            <a:pPr lvl="0">
              <a:buFont typeface="Arial" pitchFamily="34" charset="0"/>
              <a:buChar char="•"/>
            </a:pPr>
            <a:endParaRPr lang="ru-RU" sz="2800" dirty="0">
              <a:solidFill>
                <a:srgbClr val="FF0000"/>
              </a:solidFill>
              <a:latin typeface="Boyarsky" pitchFamily="33" charset="0"/>
            </a:endParaRPr>
          </a:p>
        </p:txBody>
      </p:sp>
      <p:pic>
        <p:nvPicPr>
          <p:cNvPr id="8" name="Рисунок 7" descr="m767801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6093296"/>
            <a:ext cx="384042" cy="5760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97036_html_m65b2b2fc.jpg"/>
          <p:cNvPicPr>
            <a:picLocks noChangeAspect="1"/>
          </p:cNvPicPr>
          <p:nvPr/>
        </p:nvPicPr>
        <p:blipFill>
          <a:blip r:embed="rId3" cstate="print"/>
          <a:srcRect l="11182" t="10354" r="10541" b="10912"/>
          <a:stretch>
            <a:fillRect/>
          </a:stretch>
        </p:blipFill>
        <p:spPr>
          <a:xfrm>
            <a:off x="4499992" y="2132856"/>
            <a:ext cx="4320480" cy="375470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Boyarsky" pitchFamily="33" charset="0"/>
              </a:rPr>
              <a:t>Своя игра</a:t>
            </a:r>
            <a:endParaRPr lang="ru-RU" sz="4800" dirty="0">
              <a:solidFill>
                <a:srgbClr val="FF0000"/>
              </a:solidFill>
              <a:latin typeface="Boyarsky" pitchFamily="33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24744"/>
          <a:ext cx="8568950" cy="5612735"/>
        </p:xfrm>
        <a:graphic>
          <a:graphicData uri="http://schemas.openxmlformats.org/drawingml/2006/table">
            <a:tbl>
              <a:tblPr/>
              <a:tblGrid>
                <a:gridCol w="4139240"/>
                <a:gridCol w="911864"/>
                <a:gridCol w="911864"/>
                <a:gridCol w="782254"/>
                <a:gridCol w="911864"/>
                <a:gridCol w="911864"/>
              </a:tblGrid>
              <a:tr h="576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мире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животных»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«Цифра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3«»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«Поэзия»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188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Вам, гурманы»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цвета радуги»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Книжный мир»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Сказка – ложь…»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Фразы»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169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Цветы»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Boyarsky" pitchFamily="33" charset="0"/>
              </a:rPr>
              <a:t>Создается библиографический указатель</a:t>
            </a:r>
            <a:endParaRPr lang="ru-RU" sz="2800" dirty="0">
              <a:solidFill>
                <a:srgbClr val="FF0000"/>
              </a:solidFill>
              <a:latin typeface="Boyarsky" pitchFamily="33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229" t="14546" r="11642" b="11399"/>
          <a:stretch>
            <a:fillRect/>
          </a:stretch>
        </p:blipFill>
        <p:spPr bwMode="auto">
          <a:xfrm>
            <a:off x="1043608" y="1268760"/>
            <a:ext cx="7272808" cy="511256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Тема59">
  <a:themeElements>
    <a:clrScheme name="Оформление по умолчанию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Тема59</Template>
  <TotalTime>332</TotalTime>
  <Words>220</Words>
  <Application>Microsoft Office PowerPoint</Application>
  <PresentationFormat>Экран (4:3)</PresentationFormat>
  <Paragraphs>303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Тема59</vt:lpstr>
      <vt:lpstr>Библиография</vt:lpstr>
      <vt:lpstr>Библиографическая деятельность</vt:lpstr>
      <vt:lpstr>Профессия библиографа</vt:lpstr>
      <vt:lpstr>Информационные ресурсы</vt:lpstr>
      <vt:lpstr>Слайд 5</vt:lpstr>
      <vt:lpstr>Библиографическое обслуживание</vt:lpstr>
      <vt:lpstr>Формирование информационной грамотности</vt:lpstr>
      <vt:lpstr>Своя игра</vt:lpstr>
      <vt:lpstr>Создается библиографический указатель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Библиография</dc:title>
  <dc:creator>1</dc:creator>
  <cp:lastModifiedBy>1</cp:lastModifiedBy>
  <cp:revision>29</cp:revision>
  <dcterms:created xsi:type="dcterms:W3CDTF">2014-11-27T03:56:38Z</dcterms:created>
  <dcterms:modified xsi:type="dcterms:W3CDTF">2014-12-03T04:01:08Z</dcterms:modified>
</cp:coreProperties>
</file>