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6" r:id="rId2"/>
    <p:sldId id="267" r:id="rId3"/>
    <p:sldId id="268" r:id="rId4"/>
    <p:sldId id="270" r:id="rId5"/>
    <p:sldId id="282" r:id="rId6"/>
    <p:sldId id="339" r:id="rId7"/>
    <p:sldId id="283" r:id="rId8"/>
    <p:sldId id="285" r:id="rId9"/>
    <p:sldId id="280" r:id="rId10"/>
    <p:sldId id="272" r:id="rId11"/>
    <p:sldId id="274" r:id="rId12"/>
    <p:sldId id="275" r:id="rId13"/>
    <p:sldId id="277" r:id="rId14"/>
    <p:sldId id="278" r:id="rId15"/>
    <p:sldId id="269" r:id="rId16"/>
    <p:sldId id="284" r:id="rId17"/>
    <p:sldId id="286" r:id="rId18"/>
    <p:sldId id="287" r:id="rId19"/>
    <p:sldId id="288" r:id="rId20"/>
    <p:sldId id="290" r:id="rId21"/>
    <p:sldId id="291" r:id="rId22"/>
    <p:sldId id="297" r:id="rId23"/>
    <p:sldId id="295" r:id="rId24"/>
    <p:sldId id="296" r:id="rId25"/>
    <p:sldId id="298" r:id="rId26"/>
    <p:sldId id="299" r:id="rId27"/>
    <p:sldId id="300" r:id="rId28"/>
    <p:sldId id="301" r:id="rId29"/>
    <p:sldId id="321" r:id="rId30"/>
    <p:sldId id="304" r:id="rId31"/>
    <p:sldId id="302" r:id="rId32"/>
    <p:sldId id="303" r:id="rId33"/>
    <p:sldId id="305" r:id="rId34"/>
    <p:sldId id="306" r:id="rId35"/>
    <p:sldId id="308" r:id="rId36"/>
    <p:sldId id="309" r:id="rId37"/>
    <p:sldId id="310" r:id="rId38"/>
    <p:sldId id="311" r:id="rId39"/>
    <p:sldId id="312" r:id="rId40"/>
    <p:sldId id="314" r:id="rId41"/>
    <p:sldId id="315" r:id="rId42"/>
    <p:sldId id="316" r:id="rId43"/>
    <p:sldId id="317" r:id="rId44"/>
    <p:sldId id="318" r:id="rId45"/>
    <p:sldId id="322" r:id="rId46"/>
    <p:sldId id="320" r:id="rId47"/>
    <p:sldId id="258" r:id="rId48"/>
    <p:sldId id="259" r:id="rId49"/>
    <p:sldId id="260" r:id="rId50"/>
    <p:sldId id="261" r:id="rId51"/>
    <p:sldId id="262" r:id="rId52"/>
    <p:sldId id="264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2" r:id="rId62"/>
    <p:sldId id="331" r:id="rId63"/>
    <p:sldId id="333" r:id="rId64"/>
    <p:sldId id="335" r:id="rId65"/>
    <p:sldId id="337" r:id="rId66"/>
    <p:sldId id="338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15" autoAdjust="0"/>
    <p:restoredTop sz="94660"/>
  </p:normalViewPr>
  <p:slideViewPr>
    <p:cSldViewPr>
      <p:cViewPr varScale="1">
        <p:scale>
          <a:sx n="88" d="100"/>
          <a:sy n="88" d="100"/>
        </p:scale>
        <p:origin x="-10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8211312" y="2788920"/>
            <a:ext cx="932688" cy="1005840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 bwMode="gray">
          <a:xfrm>
            <a:off x="0" y="2130552"/>
            <a:ext cx="84582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gray">
          <a:xfrm>
            <a:off x="2496312" y="0"/>
            <a:ext cx="1709928" cy="235915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2788920" cy="235915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0624" y="3118104"/>
            <a:ext cx="7781544" cy="1470025"/>
          </a:xfr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359152"/>
            <a:ext cx="8211312" cy="685800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  <a:defRPr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DB502-9B6C-4E2C-B7FC-B232241A3AE5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98C58-3086-48F1-BBE9-6C31A67DEA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7693074" cy="45259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DB502-9B6C-4E2C-B7FC-B232241A3AE5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98C58-3086-48F1-BBE9-6C31A67DEA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 rot="5400000">
            <a:off x="4572000" y="2350008"/>
            <a:ext cx="6519672" cy="1810512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 bwMode="gray">
          <a:xfrm>
            <a:off x="6553200" y="6135624"/>
            <a:ext cx="987552" cy="722376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gray">
          <a:xfrm>
            <a:off x="8606181" y="1379355"/>
            <a:ext cx="539496" cy="1463040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gray">
          <a:xfrm>
            <a:off x="8604504" y="0"/>
            <a:ext cx="539496" cy="18288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1152" y="274637"/>
            <a:ext cx="1673352" cy="58521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327648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DB502-9B6C-4E2C-B7FC-B232241A3AE5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98C58-3086-48F1-BBE9-6C31A67DEA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DB502-9B6C-4E2C-B7FC-B232241A3AE5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98C58-3086-48F1-BBE9-6C31A67DEA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11296" y="3044952"/>
            <a:ext cx="4690872" cy="740664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DB502-9B6C-4E2C-B7FC-B232241A3AE5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98C58-3086-48F1-BBE9-6C31A67DEAB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 bwMode="gray">
          <a:xfrm>
            <a:off x="8211312" y="2788920"/>
            <a:ext cx="932688" cy="1005840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 bwMode="gray">
          <a:xfrm>
            <a:off x="0" y="2130552"/>
            <a:ext cx="8458200" cy="91440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gray">
          <a:xfrm>
            <a:off x="2496312" y="0"/>
            <a:ext cx="1709928" cy="235915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2788920" cy="267004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3813048"/>
            <a:ext cx="7772400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4400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80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802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DB502-9B6C-4E2C-B7FC-B232241A3AE5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98C58-3086-48F1-BBE9-6C31A67DEA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57200" y="1627632"/>
            <a:ext cx="4040188" cy="63976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kern="12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860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4645025" y="1627632"/>
            <a:ext cx="4041775" cy="639762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lang="en-US" sz="2400" b="1" kern="1200" cap="none" spc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860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DB502-9B6C-4E2C-B7FC-B232241A3AE5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98C58-3086-48F1-BBE9-6C31A67DEA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501384"/>
            <a:ext cx="9144000" cy="356616"/>
          </a:xfrm>
          <a:prstGeom prst="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gray">
          <a:xfrm>
            <a:off x="0" y="0"/>
            <a:ext cx="9144000" cy="301752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 bwMode="gray">
          <a:xfrm>
            <a:off x="0" y="0"/>
            <a:ext cx="2432304" cy="530352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gray">
          <a:xfrm>
            <a:off x="1426464" y="0"/>
            <a:ext cx="1572768" cy="43891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400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DB502-9B6C-4E2C-B7FC-B232241A3AE5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98C58-3086-48F1-BBE9-6C31A67DEA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gray">
          <a:xfrm>
            <a:off x="0" y="6501384"/>
            <a:ext cx="9144000" cy="356616"/>
          </a:xfrm>
          <a:prstGeom prst="rect">
            <a:avLst/>
          </a:prstGeom>
          <a:solidFill>
            <a:schemeClr val="accent6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 bwMode="gray">
          <a:xfrm>
            <a:off x="0" y="0"/>
            <a:ext cx="9144000" cy="301752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 bwMode="gray">
          <a:xfrm>
            <a:off x="0" y="0"/>
            <a:ext cx="301752" cy="6858000"/>
          </a:xfrm>
          <a:prstGeom prst="rect">
            <a:avLst/>
          </a:prstGeom>
          <a:solidFill>
            <a:srgbClr val="9BBB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 bwMode="gray">
          <a:xfrm>
            <a:off x="0" y="0"/>
            <a:ext cx="2432304" cy="530352"/>
          </a:xfrm>
          <a:prstGeom prst="rect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 bwMode="gray">
          <a:xfrm>
            <a:off x="1426464" y="0"/>
            <a:ext cx="1572768" cy="438912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 bwMode="gray">
          <a:xfrm>
            <a:off x="8842248" y="0"/>
            <a:ext cx="301752" cy="6858000"/>
          </a:xfrm>
          <a:prstGeom prst="rect">
            <a:avLst/>
          </a:prstGeom>
          <a:solidFill>
            <a:srgbClr val="9BBB5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DB502-9B6C-4E2C-B7FC-B232241A3AE5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98C58-3086-48F1-BBE9-6C31A67DEA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48640"/>
            <a:ext cx="7699248" cy="932688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32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0952" y="1645920"/>
            <a:ext cx="2816352" cy="44805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DB502-9B6C-4E2C-B7FC-B232241A3AE5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98C58-3086-48F1-BBE9-6C31A67DEAB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7200" y="1645920"/>
            <a:ext cx="4800600" cy="44805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1368" y="658368"/>
            <a:ext cx="5486400" cy="822960"/>
          </a:xfr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2800" b="1" kern="120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1792224" y="1618488"/>
            <a:ext cx="5486400" cy="3639312"/>
          </a:xfrm>
          <a:solidFill>
            <a:srgbClr val="F8F8F8"/>
          </a:solidFill>
          <a:ln w="76200" cmpd="sng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3" pitchFamily="18" charset="2"/>
              <a:buNone/>
              <a:defRPr lang="en-US" sz="3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24" y="5413248"/>
            <a:ext cx="5486400" cy="98755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DB502-9B6C-4E2C-B7FC-B232241A3AE5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98C58-3086-48F1-BBE9-6C31A67DEA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0" y="402336"/>
            <a:ext cx="8686800" cy="109728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 bwMode="gray">
          <a:xfrm>
            <a:off x="8165592" y="996696"/>
            <a:ext cx="978408" cy="896112"/>
          </a:xfrm>
          <a:prstGeom prst="rect">
            <a:avLst/>
          </a:prstGeom>
          <a:solidFill>
            <a:schemeClr val="accent5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gray">
          <a:xfrm>
            <a:off x="1783080" y="0"/>
            <a:ext cx="1947672" cy="539496"/>
          </a:xfrm>
          <a:prstGeom prst="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gray">
          <a:xfrm>
            <a:off x="0" y="0"/>
            <a:ext cx="2432304" cy="53949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9496"/>
            <a:ext cx="8229600" cy="96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37960"/>
            <a:ext cx="2133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DB502-9B6C-4E2C-B7FC-B232241A3AE5}" type="datetimeFigureOut">
              <a:rPr lang="ru-RU" smtClean="0"/>
              <a:pPr/>
              <a:t>22.11.2016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70448" y="6537960"/>
            <a:ext cx="2895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2152" y="6537960"/>
            <a:ext cx="21336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98C58-3086-48F1-BBE9-6C31A67DEAB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 3" pitchFamily="18" charset="2"/>
        <a:buChar char="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90000"/>
        <a:buFont typeface="Wingdings 3" pitchFamily="18" charset="2"/>
        <a:buChar char="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SzPct val="90000"/>
        <a:buFont typeface="Wingdings 3" pitchFamily="18" charset="2"/>
        <a:buChar char="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SzPct val="90000"/>
        <a:buFont typeface="Wingdings 3" pitchFamily="18" charset="2"/>
        <a:buChar char="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SzPct val="90000"/>
        <a:buFont typeface="Wingdings 3" pitchFamily="18" charset="2"/>
        <a:buChar char="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hyperlink" Target="http://1.bp.blogspot.com/-up7vqA1D8FA/UF4CIETRI0I/AAAAAAAAAxU/QdKR7crgp_k/s1600/B5702595o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0624" y="3118104"/>
            <a:ext cx="7781544" cy="2831176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ИНФОРМАЦИОННО-БИБЛИОГРАФИЧЕСКИЕ ПОСОБИЯ: 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ВИДЫ И ФОРМЫ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32500" lnSpcReduction="20000"/>
          </a:bodyPr>
          <a:lstStyle/>
          <a:p>
            <a:endParaRPr lang="ru-RU" sz="2600" b="1" dirty="0" smtClean="0"/>
          </a:p>
          <a:p>
            <a:pPr algn="ctr"/>
            <a:r>
              <a:rPr lang="ru-RU" sz="7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Формы </a:t>
            </a:r>
            <a:r>
              <a:rPr lang="ru-RU" sz="7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рекомендательной библиографии</a:t>
            </a:r>
            <a:endParaRPr lang="ru-RU" sz="7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4" name="Рисунок 3" descr="depositphotos_79886974-Big-set-of-teacher-owl.jpg"/>
          <p:cNvPicPr>
            <a:picLocks noChangeAspect="1"/>
          </p:cNvPicPr>
          <p:nvPr/>
        </p:nvPicPr>
        <p:blipFill>
          <a:blip r:embed="rId2" cstate="print"/>
          <a:srcRect l="72690" b="69950"/>
          <a:stretch>
            <a:fillRect/>
          </a:stretch>
        </p:blipFill>
        <p:spPr>
          <a:xfrm>
            <a:off x="611560" y="4077072"/>
            <a:ext cx="2080155" cy="2060848"/>
          </a:xfrm>
          <a:prstGeom prst="rect">
            <a:avLst/>
          </a:prstGeom>
        </p:spPr>
      </p:pic>
      <p:pic>
        <p:nvPicPr>
          <p:cNvPr id="6" name="Рисунок 5" descr="библиография-ключ-к-знаниям.jpg"/>
          <p:cNvPicPr>
            <a:picLocks noChangeAspect="1"/>
          </p:cNvPicPr>
          <p:nvPr/>
        </p:nvPicPr>
        <p:blipFill>
          <a:blip r:embed="rId3" cstate="print"/>
          <a:srcRect b="1830"/>
          <a:stretch>
            <a:fillRect/>
          </a:stretch>
        </p:blipFill>
        <p:spPr>
          <a:xfrm>
            <a:off x="6156176" y="0"/>
            <a:ext cx="2987824" cy="2420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jpg"/>
          <p:cNvPicPr>
            <a:picLocks noChangeAspect="1"/>
          </p:cNvPicPr>
          <p:nvPr/>
        </p:nvPicPr>
        <p:blipFill>
          <a:blip r:embed="rId2" cstate="print"/>
          <a:srcRect b="5318"/>
          <a:stretch>
            <a:fillRect/>
          </a:stretch>
        </p:blipFill>
        <p:spPr>
          <a:xfrm>
            <a:off x="467544" y="1412776"/>
            <a:ext cx="8542675" cy="396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6676.preview.jpg"/>
          <p:cNvPicPr>
            <a:picLocks noChangeAspect="1"/>
          </p:cNvPicPr>
          <p:nvPr/>
        </p:nvPicPr>
        <p:blipFill>
          <a:blip r:embed="rId2" cstate="print"/>
          <a:srcRect l="388" r="3932" b="12201"/>
          <a:stretch>
            <a:fillRect/>
          </a:stretch>
        </p:blipFill>
        <p:spPr>
          <a:xfrm>
            <a:off x="683568" y="764704"/>
            <a:ext cx="7847109" cy="54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ib_catalog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806246"/>
            <a:ext cx="6957776" cy="5509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akladk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548680"/>
            <a:ext cx="8238112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0067037_5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908720"/>
            <a:ext cx="3217540" cy="2139664"/>
          </a:xfrm>
          <a:prstGeom prst="rect">
            <a:avLst/>
          </a:prstGeom>
        </p:spPr>
      </p:pic>
      <p:pic>
        <p:nvPicPr>
          <p:cNvPr id="4" name="Рисунок 3" descr="1471248760_1336775296_pic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140968"/>
            <a:ext cx="4176464" cy="3105771"/>
          </a:xfrm>
          <a:prstGeom prst="rect">
            <a:avLst/>
          </a:prstGeom>
        </p:spPr>
      </p:pic>
      <p:pic>
        <p:nvPicPr>
          <p:cNvPr id="5" name="Рисунок 4" descr="6eb65574602d667a52e089e37cf565f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1268760"/>
            <a:ext cx="3816424" cy="477053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16832" y="188640"/>
            <a:ext cx="7427168" cy="87328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Закладки для страниц и полки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C:\Users\1\Desktop\Семинар\IMG_5405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564904"/>
            <a:ext cx="3991173" cy="3849291"/>
          </a:xfrm>
          <a:prstGeom prst="rect">
            <a:avLst/>
          </a:prstGeom>
          <a:noFill/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3" name="Рисунок 2" descr="160420153603e2a9cc5e38308ba8f169956586f645a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764704"/>
            <a:ext cx="3960440" cy="3629203"/>
          </a:xfrm>
          <a:prstGeom prst="rect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4" name="Рисунок 3" descr="depositphotos_79886974-Big-set-of-teacher-owl.jpg"/>
          <p:cNvPicPr>
            <a:picLocks noChangeAspect="1"/>
          </p:cNvPicPr>
          <p:nvPr/>
        </p:nvPicPr>
        <p:blipFill>
          <a:blip r:embed="rId4" cstate="print"/>
          <a:srcRect l="50000" t="77300" r="25420"/>
          <a:stretch>
            <a:fillRect/>
          </a:stretch>
        </p:blipFill>
        <p:spPr>
          <a:xfrm>
            <a:off x="6300192" y="476672"/>
            <a:ext cx="2424724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БИБЛИОГРАФИЧЕСКАЯ ПАМЯТКА</a:t>
            </a: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30802987.7fct5gi5g7.W6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556792"/>
            <a:ext cx="2175691" cy="5157192"/>
          </a:xfrm>
          <a:ln w="28575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Рисунок 6" descr="pamitka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556792"/>
            <a:ext cx="3834368" cy="51124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Семинар\bezinte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8424936" cy="5956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1\Desktop\Семинар\Б. закладка\SWScan00837.jpg"/>
          <p:cNvPicPr>
            <a:picLocks noChangeAspect="1" noChangeArrowheads="1"/>
          </p:cNvPicPr>
          <p:nvPr/>
        </p:nvPicPr>
        <p:blipFill>
          <a:blip r:embed="rId2" cstate="print"/>
          <a:srcRect l="3342" t="2408" r="6403" b="4879"/>
          <a:stretch>
            <a:fillRect/>
          </a:stretch>
        </p:blipFill>
        <p:spPr bwMode="auto">
          <a:xfrm>
            <a:off x="2771800" y="620688"/>
            <a:ext cx="3888432" cy="5544616"/>
          </a:xfrm>
          <a:prstGeom prst="rect">
            <a:avLst/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9857337-pamyatki-dlya-roditeley-po-narkomanii-i-alkogolizm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692696"/>
            <a:ext cx="7720028" cy="5589976"/>
          </a:xfrm>
          <a:prstGeom prst="rect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ВИДЫ ПЕЧАТНОЙ И БИБЛИОГРАФИЧЕСКОЙ ПРОДУКЦИИ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    пособия крупных форм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None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/>
              <a:buChar char="v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Библиографические указатели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/>
              <a:buChar char="v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Дайджесты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/>
              <a:buChar char="v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Путеводители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/>
              <a:buChar char="v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Очерки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/>
              <a:buChar char="v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Обзоры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/>
              <a:buChar char="v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Библиографические антологии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/>
              <a:buChar char="v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Библиографические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None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      энциклопедии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/>
              <a:buChar char="v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Библиографические хроники</a:t>
            </a:r>
          </a:p>
          <a:p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      пособия малых форм</a:t>
            </a:r>
          </a:p>
          <a:p>
            <a:pPr>
              <a:buNone/>
            </a:pPr>
            <a:endParaRPr lang="ru-RU" sz="2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/>
              <a:buChar char="v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Закладки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/>
              <a:buChar char="v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Памятки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/>
              <a:buChar char="v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Листовки,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/>
              <a:buChar char="v"/>
            </a:pPr>
            <a:r>
              <a:rPr lang="ru-RU" sz="2400" dirty="0" err="1" smtClean="0">
                <a:solidFill>
                  <a:schemeClr val="tx2">
                    <a:lumMod val="75000"/>
                  </a:schemeClr>
                </a:solidFill>
              </a:rPr>
              <a:t>Флаеры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/>
              <a:buChar char="v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Плакаты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/>
              <a:buChar char="v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Буклеты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/>
              <a:buChar char="v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Списки литературы,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/>
              <a:buChar char="v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Планы чтения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/>
              <a:buChar char="v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Путеводители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Wingdings"/>
              <a:buChar char="v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Комплектные издания</a:t>
            </a:r>
          </a:p>
          <a:p>
            <a:pPr>
              <a:buNone/>
            </a:pPr>
            <a:endParaRPr lang="ru-RU" sz="2400" dirty="0" smtClean="0"/>
          </a:p>
          <a:p>
            <a:pPr>
              <a:buNone/>
            </a:pP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ФЛАЕР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00808"/>
            <a:ext cx="3533770" cy="4525963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700808"/>
            <a:ext cx="3312368" cy="4464496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7" name="Рисунок 6" descr="depositphotos_79886974-Big-set-of-teacher-owl.jpg"/>
          <p:cNvPicPr>
            <a:picLocks noChangeAspect="1"/>
          </p:cNvPicPr>
          <p:nvPr/>
        </p:nvPicPr>
        <p:blipFill>
          <a:blip r:embed="rId4" cstate="print"/>
          <a:srcRect l="29201" t="53150" r="49055" b="23750"/>
          <a:stretch>
            <a:fillRect/>
          </a:stretch>
        </p:blipFill>
        <p:spPr>
          <a:xfrm flipH="1">
            <a:off x="7487816" y="1916832"/>
            <a:ext cx="1656184" cy="158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1\Desktop\Семинар\vla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548680"/>
            <a:ext cx="5760790" cy="5760790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3" name="Рисунок 2" descr="depositphotos_79886974-Big-set-of-teacher-owl.jpg"/>
          <p:cNvPicPr>
            <a:picLocks noChangeAspect="1"/>
          </p:cNvPicPr>
          <p:nvPr/>
        </p:nvPicPr>
        <p:blipFill>
          <a:blip r:embed="rId3" cstate="print"/>
          <a:srcRect l="74580" t="77300"/>
          <a:stretch>
            <a:fillRect/>
          </a:stretch>
        </p:blipFill>
        <p:spPr>
          <a:xfrm>
            <a:off x="395536" y="1196752"/>
            <a:ext cx="1936139" cy="1556792"/>
          </a:xfrm>
          <a:prstGeom prst="rect">
            <a:avLst/>
          </a:prstGeom>
        </p:spPr>
      </p:pic>
      <p:pic>
        <p:nvPicPr>
          <p:cNvPr id="7170" name="Picture 2" descr="C:\Users\1\Desktop\Семинар\wm_плака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924944"/>
            <a:ext cx="2376264" cy="335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16832"/>
            <a:ext cx="6552728" cy="4427800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/>
              <a:t>Плакат</a:t>
            </a:r>
            <a:r>
              <a:rPr lang="en-US" sz="4000" dirty="0"/>
              <a:t>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en-US" sz="4000" dirty="0" smtClean="0"/>
              <a:t>http</a:t>
            </a:r>
            <a:r>
              <a:rPr lang="en-US" sz="4000" dirty="0"/>
              <a:t>://bk-detstvo.narod.ru/kalendar.html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1\Desktop\Семинар\843082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620688"/>
            <a:ext cx="6840760" cy="5678597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1\Desktop\Семинар\tvorchrstvo_Alekseev_plak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8297385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1\Desktop\Семинар\tvorchestvo_nekrasov_plak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280920" cy="5934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1\Desktop\Семинар\tvorchestvo_ribakov_plak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8238863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1\Desktop\Семинар\tvorchestvo_morits_plak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476672"/>
            <a:ext cx="4248472" cy="603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lide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692696"/>
            <a:ext cx="7488832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836712"/>
            <a:ext cx="8208912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Основополагающим документом информационно-библиографической деятельности является </a:t>
            </a:r>
            <a:endParaRPr lang="ru-RU" sz="3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ГОСТ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7.0-99 «Информационно-библиотечная деятельность, библиография: Термины и определения». </a:t>
            </a:r>
            <a:endParaRPr lang="ru-RU" sz="3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Библиографическое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пособие – </a:t>
            </a:r>
            <a:endParaRPr lang="ru-RU" sz="3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это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упорядоченное множество библиографических записей.</a:t>
            </a:r>
            <a:r>
              <a:rPr lang="ru-RU" sz="3200" dirty="0"/>
              <a:t> </a:t>
            </a:r>
            <a:endParaRPr lang="ru-RU" sz="3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3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 descr="depositphotos_79886974-Big-set-of-teacher-owl.jpg"/>
          <p:cNvPicPr>
            <a:picLocks noChangeAspect="1"/>
          </p:cNvPicPr>
          <p:nvPr/>
        </p:nvPicPr>
        <p:blipFill>
          <a:blip r:embed="rId2" cstate="print"/>
          <a:srcRect r="72690" b="74150"/>
          <a:stretch>
            <a:fillRect/>
          </a:stretch>
        </p:blipFill>
        <p:spPr>
          <a:xfrm>
            <a:off x="6300192" y="3861048"/>
            <a:ext cx="2512203" cy="2141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1\Desktop\Семинар\0_ca5f9_206d994d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548680"/>
            <a:ext cx="7632848" cy="5905916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ЛИСТОВКА 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zakladka_listovk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484784"/>
            <a:ext cx="1800200" cy="2550883"/>
          </a:xfrm>
          <a:ln w="28575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3074" name="Picture 2" descr="C:\Users\1\Desktop\Семинар\3644760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988840"/>
            <a:ext cx="6228184" cy="4669615"/>
          </a:xfrm>
          <a:prstGeom prst="rect">
            <a:avLst/>
          </a:prstGeom>
          <a:noFill/>
        </p:spPr>
      </p:pic>
      <p:pic>
        <p:nvPicPr>
          <p:cNvPr id="5" name="Рисунок 4" descr="m679da8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149080"/>
            <a:ext cx="1766737" cy="2550378"/>
          </a:xfrm>
          <a:prstGeom prst="rect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1\Desktop\Семинар\планета-ле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3552825" cy="5238750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3" name="Рисунок 2" descr="1397409646_d0a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2348880"/>
            <a:ext cx="4695074" cy="3816424"/>
          </a:xfrm>
          <a:prstGeom prst="rect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7" name="Рисунок 6" descr="4844060_набор-совы-иллюстрация-вектора-формат-изолированный.jpg"/>
          <p:cNvPicPr>
            <a:picLocks noChangeAspect="1"/>
          </p:cNvPicPr>
          <p:nvPr/>
        </p:nvPicPr>
        <p:blipFill>
          <a:blip r:embed="rId4" cstate="print"/>
          <a:srcRect r="55670" b="52160"/>
          <a:stretch>
            <a:fillRect/>
          </a:stretch>
        </p:blipFill>
        <p:spPr>
          <a:xfrm flipH="1">
            <a:off x="6588224" y="332656"/>
            <a:ext cx="2081808" cy="1965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ПЛАН ЧТЕНИЯ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C:\Users\1\Desktop\Семинар\библиотека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6825923" cy="49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stop-sopa.appspot.com/www.labirint.ru/images/news/7970_1371119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56992"/>
            <a:ext cx="4109724" cy="2592288"/>
          </a:xfrm>
          <a:prstGeom prst="rect">
            <a:avLst/>
          </a:prstGeom>
          <a:noFill/>
        </p:spPr>
      </p:pic>
      <p:pic>
        <p:nvPicPr>
          <p:cNvPr id="1026" name="Picture 2" descr="C:\Users\1\Desktop\Семинар\8c21dd0a937db35baadf571c9f1f5944_Programma_letnego_chteni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687634"/>
            <a:ext cx="3713577" cy="5251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\Desktop\Семинар\1310391508_59.jpg"/>
          <p:cNvPicPr/>
          <p:nvPr/>
        </p:nvPicPr>
        <p:blipFill>
          <a:blip r:embed="rId2" cstate="print"/>
          <a:srcRect b="2703"/>
          <a:stretch>
            <a:fillRect/>
          </a:stretch>
        </p:blipFill>
        <p:spPr bwMode="auto">
          <a:xfrm>
            <a:off x="3491880" y="3068960"/>
            <a:ext cx="237626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268760"/>
            <a:ext cx="2808312" cy="5040560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5122" name="Picture 2" descr="C:\Users\1\Desktop\Семинар\nb-056.jpg"/>
          <p:cNvPicPr>
            <a:picLocks noChangeAspect="1" noChangeArrowheads="1"/>
          </p:cNvPicPr>
          <p:nvPr/>
        </p:nvPicPr>
        <p:blipFill>
          <a:blip r:embed="rId4" cstate="print"/>
          <a:srcRect t="3036"/>
          <a:stretch>
            <a:fillRect/>
          </a:stretch>
        </p:blipFill>
        <p:spPr bwMode="auto">
          <a:xfrm>
            <a:off x="6084168" y="4005064"/>
            <a:ext cx="2857500" cy="22997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3" name="Picture 3" descr="C:\Users\1\Desktop\Семинар\preview-650x390-650-14315257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620688"/>
            <a:ext cx="3887713" cy="23326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c21dd0a937db35baadf571c9f1f5944_Programma_letnego_chteniya.jpg"/>
          <p:cNvPicPr>
            <a:picLocks noChangeAspect="1"/>
          </p:cNvPicPr>
          <p:nvPr/>
        </p:nvPicPr>
        <p:blipFill>
          <a:blip r:embed="rId2" cstate="print"/>
          <a:srcRect t="2645" b="16688"/>
          <a:stretch>
            <a:fillRect/>
          </a:stretch>
        </p:blipFill>
        <p:spPr>
          <a:xfrm>
            <a:off x="395536" y="2420888"/>
            <a:ext cx="3472002" cy="3960440"/>
          </a:xfrm>
          <a:prstGeom prst="rect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3" name="Рисунок 2" descr="6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196752"/>
            <a:ext cx="4505697" cy="4005064"/>
          </a:xfrm>
          <a:prstGeom prst="rect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6" name="Рисунок 5" descr="depositphotos_79886974-Big-set-of-teacher-owl.jpg"/>
          <p:cNvPicPr>
            <a:picLocks noChangeAspect="1"/>
          </p:cNvPicPr>
          <p:nvPr/>
        </p:nvPicPr>
        <p:blipFill>
          <a:blip r:embed="rId4" cstate="print"/>
          <a:srcRect l="51891" t="52100" r="22583" b="24800"/>
          <a:stretch>
            <a:fillRect/>
          </a:stretch>
        </p:blipFill>
        <p:spPr>
          <a:xfrm>
            <a:off x="2267744" y="620688"/>
            <a:ext cx="1944216" cy="1584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962568"/>
            <a:ext cx="4212470" cy="5274745"/>
          </a:xfrm>
          <a:prstGeom prst="rect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3" name="Рисунок 2" descr="0190924fa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5" y="908720"/>
            <a:ext cx="3768453" cy="5328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ПУТЕВОДИТЕЛЬ</a:t>
            </a:r>
            <a:endParaRPr lang="ru-RU" sz="4000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lum bright="-10000" contrast="20000"/>
          </a:blip>
          <a:srcRect l="2381" r="2381"/>
          <a:stretch>
            <a:fillRect/>
          </a:stretch>
        </p:blipFill>
        <p:spPr bwMode="auto">
          <a:xfrm>
            <a:off x="2699792" y="1700808"/>
            <a:ext cx="2376264" cy="3384376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5" name="Содержимое 4"/>
          <p:cNvPicPr>
            <a:picLocks noGrp="1"/>
          </p:cNvPicPr>
          <p:nvPr>
            <p:ph idx="1"/>
          </p:nvPr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-10000" contrast="20000"/>
          </a:blip>
          <a:srcRect/>
          <a:stretch>
            <a:fillRect/>
          </a:stretch>
        </p:blipFill>
        <p:spPr bwMode="auto">
          <a:xfrm>
            <a:off x="251520" y="1700808"/>
            <a:ext cx="2232248" cy="4752528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2050" name="Picture 2" descr="C:\Users\1\Desktop\Семинар\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700808"/>
            <a:ext cx="3276751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БИБЛИОГРАФИЧЕСКИЙ СПИСОК</a:t>
            </a:r>
            <a:r>
              <a:rPr lang="ru-RU" sz="4000" dirty="0" smtClean="0"/>
              <a:t> </a:t>
            </a:r>
            <a:endParaRPr lang="ru-RU" sz="4000" dirty="0"/>
          </a:p>
        </p:txBody>
      </p:sp>
      <p:pic>
        <p:nvPicPr>
          <p:cNvPr id="4" name="Содержимое 3" descr="29257_html_3f6f4da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700807"/>
            <a:ext cx="1224136" cy="4800533"/>
          </a:xfrm>
        </p:spPr>
      </p:pic>
      <p:pic>
        <p:nvPicPr>
          <p:cNvPr id="5" name="Рисунок 4" descr="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1777938"/>
            <a:ext cx="5040560" cy="4682120"/>
          </a:xfrm>
          <a:prstGeom prst="rect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БИБЛИОГРАФИЧЕСКАЯ ЗАКЛАДКА</a:t>
            </a: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6" name="Содержимое 5" descr="1 (1)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155287"/>
            <a:ext cx="5472608" cy="5702713"/>
          </a:xfrm>
        </p:spPr>
      </p:pic>
      <p:pic>
        <p:nvPicPr>
          <p:cNvPr id="7" name="Рисунок 6" descr="drofa plus_2.jpg"/>
          <p:cNvPicPr>
            <a:picLocks noChangeAspect="1"/>
          </p:cNvPicPr>
          <p:nvPr/>
        </p:nvPicPr>
        <p:blipFill>
          <a:blip r:embed="rId3" cstate="print"/>
          <a:srcRect r="34571"/>
          <a:stretch>
            <a:fillRect/>
          </a:stretch>
        </p:blipFill>
        <p:spPr>
          <a:xfrm>
            <a:off x="6228184" y="1628800"/>
            <a:ext cx="2232248" cy="487496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ibliograf2.jpg"/>
          <p:cNvPicPr>
            <a:picLocks noChangeAspect="1"/>
          </p:cNvPicPr>
          <p:nvPr/>
        </p:nvPicPr>
        <p:blipFill>
          <a:blip r:embed="rId2" cstate="print"/>
          <a:srcRect r="464"/>
          <a:stretch>
            <a:fillRect/>
          </a:stretch>
        </p:blipFill>
        <p:spPr>
          <a:xfrm>
            <a:off x="539551" y="692696"/>
            <a:ext cx="8136905" cy="5616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27-027-Bibliograficheskij-spisok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908720"/>
            <a:ext cx="6948264" cy="5211198"/>
          </a:xfrm>
          <a:prstGeom prst="rect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8878159-spisok-literatury-po-alkogolizm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764704"/>
            <a:ext cx="3860630" cy="5469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love_zaklad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20688"/>
            <a:ext cx="8424936" cy="5816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vorchestvo_fraerman_zaklad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20688"/>
            <a:ext cx="8208912" cy="5844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/>
              <a:t>РЕКОМЕНДАТЕЛЬНЫЙ СПИСОК</a:t>
            </a: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4" name="Содержимое 3" descr="кошки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844824"/>
            <a:ext cx="3024336" cy="4529315"/>
          </a:xfrm>
          <a:prstGeom prst="rect">
            <a:avLst/>
          </a:prstGeom>
          <a:ln w="28575">
            <a:solidFill>
              <a:schemeClr val="tx2">
                <a:lumMod val="20000"/>
                <a:lumOff val="80000"/>
              </a:schemeClr>
            </a:solidFill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4320480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836712"/>
            <a:ext cx="345638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1\Desktop\Безымянный.png"/>
          <p:cNvPicPr/>
          <p:nvPr/>
        </p:nvPicPr>
        <p:blipFill>
          <a:blip r:embed="rId2" cstate="print"/>
          <a:srcRect t="1250" r="1961"/>
          <a:stretch>
            <a:fillRect/>
          </a:stretch>
        </p:blipFill>
        <p:spPr bwMode="auto">
          <a:xfrm>
            <a:off x="2699792" y="692696"/>
            <a:ext cx="3600400" cy="5688632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692696"/>
            <a:ext cx="4157761" cy="5616624"/>
          </a:xfrm>
          <a:prstGeom prst="rect">
            <a:avLst/>
          </a:prstGeom>
          <a:noFill/>
        </p:spPr>
      </p:pic>
      <p:pic>
        <p:nvPicPr>
          <p:cNvPr id="4" name="Picture 2" descr="C:\Users\1\Desktop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20688"/>
            <a:ext cx="4092927" cy="56323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692696"/>
            <a:ext cx="4122713" cy="5616624"/>
          </a:xfrm>
          <a:prstGeom prst="rect">
            <a:avLst/>
          </a:prstGeom>
          <a:noFill/>
        </p:spPr>
      </p:pic>
      <p:pic>
        <p:nvPicPr>
          <p:cNvPr id="4" name="Picture 3" descr="C:\Users\1\Desktop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92697"/>
            <a:ext cx="3982769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ocharli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548680"/>
            <a:ext cx="8136904" cy="5752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Desktop\7.png"/>
          <p:cNvPicPr>
            <a:picLocks noChangeAspect="1" noChangeArrowheads="1"/>
          </p:cNvPicPr>
          <p:nvPr/>
        </p:nvPicPr>
        <p:blipFill>
          <a:blip r:embed="rId2" cstate="print"/>
          <a:srcRect t="1159" b="1472"/>
          <a:stretch>
            <a:fillRect/>
          </a:stretch>
        </p:blipFill>
        <p:spPr bwMode="auto">
          <a:xfrm>
            <a:off x="4788024" y="764704"/>
            <a:ext cx="4078738" cy="5616624"/>
          </a:xfrm>
          <a:prstGeom prst="rect">
            <a:avLst/>
          </a:prstGeom>
          <a:noFill/>
        </p:spPr>
      </p:pic>
      <p:pic>
        <p:nvPicPr>
          <p:cNvPr id="3" name="Picture 3" descr="C:\Users\1\Desktop\6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0688"/>
            <a:ext cx="4104456" cy="57282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esktop\8.png"/>
          <p:cNvPicPr>
            <a:picLocks noChangeAspect="1" noChangeArrowheads="1"/>
          </p:cNvPicPr>
          <p:nvPr/>
        </p:nvPicPr>
        <p:blipFill>
          <a:blip r:embed="rId2" cstate="print"/>
          <a:srcRect b="686"/>
          <a:stretch>
            <a:fillRect/>
          </a:stretch>
        </p:blipFill>
        <p:spPr bwMode="auto">
          <a:xfrm>
            <a:off x="467544" y="692696"/>
            <a:ext cx="4104456" cy="5584752"/>
          </a:xfrm>
          <a:prstGeom prst="rect">
            <a:avLst/>
          </a:prstGeom>
          <a:noFill/>
        </p:spPr>
      </p:pic>
      <p:pic>
        <p:nvPicPr>
          <p:cNvPr id="5123" name="Picture 3" descr="C:\Users\1\Desktop\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548680"/>
            <a:ext cx="4179167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548680"/>
            <a:ext cx="4248472" cy="5908156"/>
          </a:xfrm>
          <a:prstGeom prst="rect">
            <a:avLst/>
          </a:prstGeom>
          <a:noFill/>
        </p:spPr>
      </p:pic>
      <p:pic>
        <p:nvPicPr>
          <p:cNvPr id="6147" name="Picture 3" descr="C:\Users\1\Desktop\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4664"/>
            <a:ext cx="4284134" cy="6048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БИБЛИОГРАФИЧЕСКИЙ ОБЗОР</a:t>
            </a:r>
            <a:endParaRPr lang="ru-RU" sz="4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388843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700808"/>
            <a:ext cx="3672408" cy="4752528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БУКЛЕТ</a:t>
            </a:r>
            <a:endParaRPr lang="ru-RU" sz="4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7632848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08720"/>
            <a:ext cx="252028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052736"/>
            <a:ext cx="244827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:\Users\1\Desktop\2016-11-21\IMAGE0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124744"/>
            <a:ext cx="2422676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2016-11-21\IMAGE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2677450" cy="5579964"/>
          </a:xfrm>
          <a:prstGeom prst="rect">
            <a:avLst/>
          </a:prstGeom>
          <a:noFill/>
        </p:spPr>
      </p:pic>
      <p:pic>
        <p:nvPicPr>
          <p:cNvPr id="1027" name="Picture 3" descr="C:\Users\1\Desktop\2016-11-21\IMAGE0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9730" y="764704"/>
            <a:ext cx="2586029" cy="5652989"/>
          </a:xfrm>
          <a:prstGeom prst="rect">
            <a:avLst/>
          </a:prstGeom>
          <a:noFill/>
        </p:spPr>
      </p:pic>
      <p:pic>
        <p:nvPicPr>
          <p:cNvPr id="1028" name="Picture 4" descr="C:\Users\1\Desktop\2016-11-21\IMAGE01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0882" y="764704"/>
            <a:ext cx="2624984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КОМПЛЕКТНОЕ ИЗДАНИЕ  </a:t>
            </a:r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9336" y="1600200"/>
            <a:ext cx="474532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БИБЛИОГРАФИЧЕСКАЯ  ЭНЦИКЛОПЕДИЯ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http://1.bp.blogspot.com/-up7vqA1D8FA/UF4CIETRI0I/AAAAAAAAAxU/QdKR7crgp_k/s200/B5702595o.jpg">
            <a:hlinkClick r:id="rId2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1872208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C:\Users\1\Desktop\2016-11-22\IMAGE0175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645024"/>
            <a:ext cx="2160469" cy="30265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C:\Users\1\Desktop\2016-11-22\IMAGE01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916832"/>
            <a:ext cx="3508948" cy="4823014"/>
          </a:xfrm>
          <a:prstGeom prst="rect">
            <a:avLst/>
          </a:prstGeom>
          <a:noFill/>
        </p:spPr>
      </p:pic>
      <p:pic>
        <p:nvPicPr>
          <p:cNvPr id="1028" name="Picture 4" descr="C:\Users\1\Desktop\2016-11-22\IMAGE01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2060848"/>
            <a:ext cx="3337146" cy="45955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БИБЛИОГРАФИЧЕСКАЯ  АНТОЛОГИЯ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C:\Users\1\Desktop\2016-11-21\IMAGE01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00808"/>
            <a:ext cx="3210108" cy="4525963"/>
          </a:xfrm>
          <a:prstGeom prst="rect">
            <a:avLst/>
          </a:prstGeom>
          <a:noFill/>
        </p:spPr>
      </p:pic>
      <p:pic>
        <p:nvPicPr>
          <p:cNvPr id="3" name="Picture 2" descr="C:\Users\1\Desktop\2016-11-22\IMAGE01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00808"/>
            <a:ext cx="3384376" cy="46605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Семинар\risunok1.pn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68569"/>
            <a:ext cx="8064895" cy="58232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БИБЛИОГРАФИЧЕСКАЯ ХРОНИКА (ХРОНОГРАФ)</a:t>
            </a:r>
            <a:endParaRPr lang="ru-RU" dirty="0"/>
          </a:p>
        </p:txBody>
      </p:sp>
      <p:pic>
        <p:nvPicPr>
          <p:cNvPr id="4" name="Содержимое 3" descr="2.png"/>
          <p:cNvPicPr>
            <a:picLocks noGrp="1"/>
          </p:cNvPicPr>
          <p:nvPr>
            <p:ph idx="1"/>
          </p:nvPr>
        </p:nvPicPr>
        <p:blipFill>
          <a:blip r:embed="rId2" cstate="print"/>
          <a:srcRect l="738" t="653" r="1388"/>
          <a:stretch>
            <a:fillRect/>
          </a:stretch>
        </p:blipFill>
        <p:spPr>
          <a:xfrm>
            <a:off x="611560" y="1700808"/>
            <a:ext cx="3197587" cy="452596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9159" t="13960" r="44092" b="3721"/>
          <a:stretch>
            <a:fillRect/>
          </a:stretch>
        </p:blipFill>
        <p:spPr bwMode="auto">
          <a:xfrm>
            <a:off x="4716017" y="1700809"/>
            <a:ext cx="324036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БИБЛИОГРАФИЧЕСКИЙ УКАЗАТЕЛЬ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989" t="19724" r="20761" b="15045"/>
          <a:stretch>
            <a:fillRect/>
          </a:stretch>
        </p:blipFill>
        <p:spPr bwMode="auto">
          <a:xfrm>
            <a:off x="5220072" y="2420888"/>
            <a:ext cx="2710931" cy="4055873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3074" name="Picture 2" descr="C:\Users\1\Desktop\2016-11-22\IMAGE01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628800"/>
            <a:ext cx="3484482" cy="48826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/>
              <a:t>ДАЙДЖЕСТЫ</a:t>
            </a:r>
            <a:endParaRPr lang="ru-RU" sz="4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961" t="14619" r="45429" b="3576"/>
          <a:stretch>
            <a:fillRect/>
          </a:stretch>
        </p:blipFill>
        <p:spPr bwMode="auto">
          <a:xfrm>
            <a:off x="395536" y="1628800"/>
            <a:ext cx="3168352" cy="4680520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 l="19425" t="14280" r="44351" b="3721"/>
          <a:stretch>
            <a:fillRect/>
          </a:stretch>
        </p:blipFill>
        <p:spPr bwMode="auto">
          <a:xfrm>
            <a:off x="4499992" y="1700808"/>
            <a:ext cx="3257409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АЛГОРИТМ СОСТАВЛЕНИЯ ДАЙДЖЕСТА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200" b="1" dirty="0" smtClean="0"/>
              <a:t> (данный алгоритм также является алгоритмом план – проспекта) </a:t>
            </a:r>
            <a:r>
              <a:rPr lang="ru-RU" sz="2200" dirty="0" smtClean="0"/>
              <a:t/>
            </a:r>
            <a:br>
              <a:rPr lang="ru-RU" sz="2200" dirty="0" smtClean="0"/>
            </a:b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ru-RU" sz="3400" dirty="0" smtClean="0"/>
              <a:t>1. Определение целевого и читательского назначения. </a:t>
            </a:r>
          </a:p>
          <a:p>
            <a:pPr>
              <a:buNone/>
            </a:pPr>
            <a:r>
              <a:rPr lang="ru-RU" sz="3400" dirty="0" smtClean="0"/>
              <a:t>2. Определение темы: </a:t>
            </a:r>
          </a:p>
          <a:p>
            <a:pPr>
              <a:buNone/>
            </a:pPr>
            <a:r>
              <a:rPr lang="ru-RU" sz="3400" dirty="0" smtClean="0"/>
              <a:t>   –  проблема/тематика; </a:t>
            </a:r>
          </a:p>
          <a:p>
            <a:pPr>
              <a:buNone/>
            </a:pPr>
            <a:r>
              <a:rPr lang="ru-RU" sz="3400" dirty="0" smtClean="0"/>
              <a:t>   –  персоналия; </a:t>
            </a:r>
          </a:p>
          <a:p>
            <a:pPr>
              <a:buNone/>
            </a:pPr>
            <a:r>
              <a:rPr lang="ru-RU" sz="3400" dirty="0" smtClean="0"/>
              <a:t>   –  организация/учреждение; </a:t>
            </a:r>
          </a:p>
          <a:p>
            <a:pPr>
              <a:buNone/>
            </a:pPr>
            <a:r>
              <a:rPr lang="ru-RU" sz="3400" dirty="0" smtClean="0"/>
              <a:t>   –  географический объект (страна, регион, город, район). </a:t>
            </a:r>
          </a:p>
          <a:p>
            <a:pPr>
              <a:buNone/>
            </a:pPr>
            <a:r>
              <a:rPr lang="ru-RU" sz="3400" dirty="0" smtClean="0"/>
              <a:t>3. Разработка плана дайджеста </a:t>
            </a:r>
          </a:p>
          <a:p>
            <a:pPr>
              <a:buNone/>
            </a:pPr>
            <a:r>
              <a:rPr lang="ru-RU" sz="3400" dirty="0" smtClean="0"/>
              <a:t>4. Определение хронологических границ темы: </a:t>
            </a:r>
          </a:p>
          <a:p>
            <a:pPr>
              <a:buNone/>
            </a:pPr>
            <a:r>
              <a:rPr lang="ru-RU" sz="3400" dirty="0" smtClean="0"/>
              <a:t>   –  небольшой отрезок времени (текущая неделя, месяц); </a:t>
            </a:r>
          </a:p>
          <a:p>
            <a:pPr>
              <a:buNone/>
            </a:pPr>
            <a:r>
              <a:rPr lang="ru-RU" sz="3400" dirty="0" smtClean="0"/>
              <a:t>   –  вся история существования темы. </a:t>
            </a:r>
          </a:p>
          <a:p>
            <a:pPr>
              <a:buNone/>
            </a:pPr>
            <a:r>
              <a:rPr lang="ru-RU" sz="3400" dirty="0" smtClean="0"/>
              <a:t>5. Определение принадлежности источников: </a:t>
            </a:r>
          </a:p>
          <a:p>
            <a:pPr>
              <a:buNone/>
            </a:pPr>
            <a:r>
              <a:rPr lang="ru-RU" sz="3400" dirty="0" smtClean="0"/>
              <a:t>   –  местное издание; </a:t>
            </a:r>
          </a:p>
          <a:p>
            <a:pPr>
              <a:buNone/>
            </a:pPr>
            <a:r>
              <a:rPr lang="ru-RU" sz="3400" dirty="0" smtClean="0"/>
              <a:t>   –  общероссийское издание. </a:t>
            </a:r>
          </a:p>
          <a:p>
            <a:pPr>
              <a:buNone/>
            </a:pPr>
            <a:r>
              <a:rPr lang="ru-RU" sz="3400" dirty="0" smtClean="0"/>
              <a:t>6. Определение круга источников и их названий: </a:t>
            </a:r>
          </a:p>
          <a:p>
            <a:pPr>
              <a:buNone/>
            </a:pPr>
            <a:r>
              <a:rPr lang="ru-RU" sz="3400" dirty="0" smtClean="0"/>
              <a:t>   –  газеты; </a:t>
            </a:r>
          </a:p>
          <a:p>
            <a:pPr>
              <a:buNone/>
            </a:pPr>
            <a:r>
              <a:rPr lang="ru-RU" sz="3400" dirty="0" smtClean="0"/>
              <a:t>   –  журналы; </a:t>
            </a:r>
          </a:p>
          <a:p>
            <a:pPr>
              <a:buNone/>
            </a:pPr>
            <a:r>
              <a:rPr lang="ru-RU" sz="3400" dirty="0" smtClean="0"/>
              <a:t>   –  разделы фонда; </a:t>
            </a:r>
          </a:p>
          <a:p>
            <a:pPr>
              <a:buNone/>
            </a:pPr>
            <a:r>
              <a:rPr lang="ru-RU" sz="3400" dirty="0" smtClean="0"/>
              <a:t>   –  справочно-правовые базы; </a:t>
            </a:r>
          </a:p>
          <a:p>
            <a:pPr>
              <a:buNone/>
            </a:pPr>
            <a:r>
              <a:rPr lang="ru-RU" sz="3400" dirty="0" smtClean="0"/>
              <a:t>   –  тематические </a:t>
            </a:r>
            <a:r>
              <a:rPr lang="ru-RU" sz="3400" dirty="0" err="1" smtClean="0"/>
              <a:t>web</a:t>
            </a:r>
            <a:r>
              <a:rPr lang="ru-RU" sz="3400" dirty="0" smtClean="0"/>
              <a:t> – сайты. </a:t>
            </a:r>
          </a:p>
          <a:p>
            <a:pPr>
              <a:buNone/>
            </a:pPr>
            <a:r>
              <a:rPr lang="ru-RU" sz="3400" dirty="0" smtClean="0"/>
              <a:t>7. Поиск, отбор и свертывание информации. </a:t>
            </a:r>
          </a:p>
          <a:p>
            <a:pPr>
              <a:buNone/>
            </a:pPr>
            <a:r>
              <a:rPr lang="ru-RU" sz="3400" dirty="0" smtClean="0"/>
              <a:t>  Группировка отобранного материала (определение структуры и подготовка оглавления дайджеста). </a:t>
            </a:r>
          </a:p>
          <a:p>
            <a:pPr>
              <a:buNone/>
            </a:pPr>
            <a:r>
              <a:rPr lang="ru-RU" sz="3400" dirty="0" smtClean="0"/>
              <a:t>8.  Подготовка вспомогательных указателей </a:t>
            </a:r>
          </a:p>
          <a:p>
            <a:pPr>
              <a:buNone/>
            </a:pPr>
            <a:r>
              <a:rPr lang="ru-RU" sz="3400" dirty="0" smtClean="0"/>
              <a:t>   –  предметный; </a:t>
            </a:r>
          </a:p>
          <a:p>
            <a:pPr>
              <a:buNone/>
            </a:pPr>
            <a:r>
              <a:rPr lang="ru-RU" sz="3400" dirty="0" smtClean="0"/>
              <a:t>   –  именной; </a:t>
            </a:r>
          </a:p>
          <a:p>
            <a:pPr>
              <a:buNone/>
            </a:pPr>
            <a:r>
              <a:rPr lang="ru-RU" sz="3400" dirty="0" smtClean="0"/>
              <a:t>   –  географический. </a:t>
            </a:r>
          </a:p>
          <a:p>
            <a:pPr>
              <a:buNone/>
            </a:pPr>
            <a:r>
              <a:rPr lang="ru-RU" sz="3400" dirty="0" smtClean="0"/>
              <a:t>10. Подготовка словаря терминов (при необходимости). </a:t>
            </a:r>
          </a:p>
          <a:p>
            <a:pPr>
              <a:buNone/>
            </a:pPr>
            <a:r>
              <a:rPr lang="ru-RU" sz="3400" dirty="0" smtClean="0"/>
              <a:t>11. Оформление списка литературы. </a:t>
            </a:r>
          </a:p>
          <a:p>
            <a:pPr>
              <a:buNone/>
            </a:pPr>
            <a:r>
              <a:rPr lang="ru-RU" sz="3400" dirty="0" smtClean="0"/>
              <a:t>12. Подготовка предисловия отражающего </a:t>
            </a:r>
            <a:r>
              <a:rPr lang="ru-RU" sz="3400" dirty="0" err="1" smtClean="0"/>
              <a:t>пп</a:t>
            </a:r>
            <a:r>
              <a:rPr lang="ru-RU" sz="3400" dirty="0" smtClean="0"/>
              <a:t>. 1 -11. </a:t>
            </a:r>
          </a:p>
          <a:p>
            <a:pPr>
              <a:buNone/>
            </a:pPr>
            <a:r>
              <a:rPr lang="ru-RU" sz="3400" dirty="0" smtClean="0"/>
              <a:t>13. Редактирование, оформление, тиражирование дайджеста. 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" name="Рисунок 3" descr="depositphotos_79886974-Big-set-of-teacher-owl.jpg"/>
          <p:cNvPicPr>
            <a:picLocks noChangeAspect="1"/>
          </p:cNvPicPr>
          <p:nvPr/>
        </p:nvPicPr>
        <p:blipFill>
          <a:blip r:embed="rId2" cstate="print"/>
          <a:srcRect l="41491" t="29000" r="21638" b="47900"/>
          <a:stretch>
            <a:fillRect/>
          </a:stretch>
        </p:blipFill>
        <p:spPr>
          <a:xfrm>
            <a:off x="4211960" y="2204864"/>
            <a:ext cx="4340119" cy="2448272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i="1" dirty="0" smtClean="0"/>
              <a:t/>
            </a:r>
            <a:br>
              <a:rPr lang="ru-RU" sz="4000" b="1" i="1" dirty="0" smtClean="0"/>
            </a:br>
            <a:r>
              <a:rPr lang="ru-RU" sz="4000" b="1" i="1" dirty="0" smtClean="0"/>
              <a:t>Образец оформления </a:t>
            </a:r>
            <a:br>
              <a:rPr lang="ru-RU" sz="4000" b="1" i="1" dirty="0" smtClean="0"/>
            </a:br>
            <a:r>
              <a:rPr lang="ru-RU" sz="4000" b="1" i="1" dirty="0" smtClean="0"/>
              <a:t>титульного листа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4067944" y="2117820"/>
            <a:ext cx="4464496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2204864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b="1" dirty="0" smtClean="0">
                <a:solidFill>
                  <a:srgbClr val="000000"/>
                </a:solidFill>
                <a:latin typeface="+mj-lt"/>
                <a:ea typeface="Calibri" pitchFamily="34" charset="0"/>
                <a:cs typeface="Times New Roman" pitchFamily="18" charset="0"/>
              </a:rPr>
              <a:t>Наименование организации (учреждения)</a:t>
            </a:r>
            <a:endParaRPr lang="ru-RU" sz="1000" b="1" dirty="0" smtClean="0">
              <a:latin typeface="+mj-lt"/>
              <a:cs typeface="Arial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b="1" dirty="0" smtClean="0">
                <a:solidFill>
                  <a:srgbClr val="000000"/>
                </a:solidFill>
                <a:latin typeface="+mj-lt"/>
                <a:ea typeface="Calibri" pitchFamily="34" charset="0"/>
                <a:cs typeface="Times New Roman" pitchFamily="18" charset="0"/>
              </a:rPr>
              <a:t>Сведения о серии</a:t>
            </a:r>
            <a:endParaRPr lang="ru-RU" sz="1000" b="1" dirty="0" smtClean="0">
              <a:latin typeface="+mj-lt"/>
              <a:cs typeface="Arial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b="1" dirty="0" smtClean="0">
                <a:solidFill>
                  <a:srgbClr val="000000"/>
                </a:solidFill>
                <a:latin typeface="+mj-lt"/>
                <a:ea typeface="Calibri" pitchFamily="34" charset="0"/>
                <a:cs typeface="Times New Roman" pitchFamily="18" charset="0"/>
              </a:rPr>
              <a:t>Заглавие издания</a:t>
            </a:r>
            <a:endParaRPr lang="ru-RU" sz="1000" b="1" dirty="0" smtClean="0">
              <a:latin typeface="+mj-lt"/>
              <a:cs typeface="Arial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ru-RU" b="1" dirty="0" smtClean="0">
                <a:solidFill>
                  <a:srgbClr val="000000"/>
                </a:solidFill>
                <a:latin typeface="+mj-lt"/>
                <a:ea typeface="Calibri" pitchFamily="34" charset="0"/>
                <a:cs typeface="Times New Roman" pitchFamily="18" charset="0"/>
              </a:rPr>
              <a:t>Подзаголовочные данные 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+mj-lt"/>
                <a:ea typeface="Calibri" pitchFamily="34" charset="0"/>
                <a:cs typeface="Times New Roman" pitchFamily="18" charset="0"/>
              </a:rPr>
              <a:t>		сведения, поясняющие заглавие 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+mj-lt"/>
                <a:ea typeface="Calibri" pitchFamily="34" charset="0"/>
                <a:cs typeface="Times New Roman" pitchFamily="18" charset="0"/>
              </a:rPr>
              <a:t>		о целевом назначении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+mj-lt"/>
                <a:ea typeface="Calibri" pitchFamily="34" charset="0"/>
                <a:cs typeface="Times New Roman" pitchFamily="18" charset="0"/>
              </a:rPr>
              <a:t>		о читательском адресе издания 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+mj-lt"/>
                <a:ea typeface="Calibri" pitchFamily="34" charset="0"/>
                <a:cs typeface="Times New Roman" pitchFamily="18" charset="0"/>
              </a:rPr>
              <a:t>		о виде издания, типе пособия </a:t>
            </a:r>
            <a:endParaRPr lang="ru-RU" sz="1000" b="1" dirty="0" smtClean="0">
              <a:latin typeface="+mj-lt"/>
              <a:cs typeface="Arial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AutoNum type="arabicPeriod" startAt="5"/>
            </a:pPr>
            <a:r>
              <a:rPr lang="ru-RU" b="1" dirty="0" smtClean="0">
                <a:solidFill>
                  <a:srgbClr val="000000"/>
                </a:solidFill>
                <a:latin typeface="+mj-lt"/>
                <a:ea typeface="Calibri" pitchFamily="34" charset="0"/>
                <a:cs typeface="Times New Roman" pitchFamily="18" charset="0"/>
              </a:rPr>
              <a:t>Выходные данные 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+mj-lt"/>
                <a:ea typeface="Calibri" pitchFamily="34" charset="0"/>
                <a:cs typeface="Times New Roman" pitchFamily="18" charset="0"/>
              </a:rPr>
              <a:t>		место выпуска издания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+mj-lt"/>
                <a:ea typeface="Calibri" pitchFamily="34" charset="0"/>
                <a:cs typeface="Times New Roman" pitchFamily="18" charset="0"/>
              </a:rPr>
              <a:t>		год выпуска издания</a:t>
            </a:r>
            <a:endParaRPr lang="ru-RU" sz="1000" b="1" dirty="0" smtClean="0">
              <a:latin typeface="+mj-lt"/>
              <a:cs typeface="Arial" pitchFamily="34" charset="0"/>
            </a:endParaRPr>
          </a:p>
        </p:txBody>
      </p:sp>
      <p:pic>
        <p:nvPicPr>
          <p:cNvPr id="4098" name="Picture 2" descr="C:\Users\1\Desktop\Безымянный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312076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/>
              <a:t>Образец оформления оборота титульного листа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/>
              <a:t>Классификационный индекс</a:t>
            </a:r>
          </a:p>
          <a:p>
            <a:pPr>
              <a:buNone/>
            </a:pPr>
            <a:r>
              <a:rPr lang="ru-RU" b="1" dirty="0" smtClean="0"/>
              <a:t>Авторский знак (определяют по «Таблице» Л.Б. Хавкиной)</a:t>
            </a:r>
          </a:p>
          <a:p>
            <a:pPr>
              <a:buNone/>
            </a:pPr>
            <a:r>
              <a:rPr lang="ru-RU" b="1" dirty="0" smtClean="0"/>
              <a:t> Сведения о серии, не указанные на титульном листе </a:t>
            </a:r>
          </a:p>
          <a:p>
            <a:pPr>
              <a:buNone/>
            </a:pPr>
            <a:r>
              <a:rPr lang="ru-RU" b="1" dirty="0" smtClean="0"/>
              <a:t>Сведения лицах, участвовавших в создании издания </a:t>
            </a:r>
          </a:p>
          <a:p>
            <a:pPr>
              <a:buNone/>
            </a:pPr>
            <a:r>
              <a:rPr lang="ru-RU" b="1" dirty="0" smtClean="0"/>
              <a:t>	Имена составителей, ответственных и научных редакторов</a:t>
            </a:r>
          </a:p>
          <a:p>
            <a:pPr>
              <a:buNone/>
            </a:pPr>
            <a:r>
              <a:rPr lang="ru-RU" b="1" dirty="0" smtClean="0"/>
              <a:t>	Имена фотографов и / или иллюстраторов</a:t>
            </a:r>
          </a:p>
          <a:p>
            <a:pPr>
              <a:buNone/>
            </a:pPr>
            <a:r>
              <a:rPr lang="ru-RU" b="1" dirty="0" smtClean="0"/>
              <a:t>Библиографическое описание</a:t>
            </a:r>
          </a:p>
          <a:p>
            <a:pPr>
              <a:buNone/>
            </a:pPr>
            <a:r>
              <a:rPr lang="ru-RU" b="1" dirty="0" smtClean="0"/>
              <a:t>Аннотация </a:t>
            </a:r>
          </a:p>
          <a:p>
            <a:endParaRPr lang="ru-RU" dirty="0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l="35916" t="21159" r="33773" b="10374"/>
          <a:stretch>
            <a:fillRect/>
          </a:stretch>
        </p:blipFill>
        <p:spPr bwMode="auto">
          <a:xfrm>
            <a:off x="899592" y="1616093"/>
            <a:ext cx="3324371" cy="4693228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658368"/>
            <a:ext cx="7920880" cy="822960"/>
          </a:xfrm>
        </p:spPr>
        <p:txBody>
          <a:bodyPr>
            <a:noAutofit/>
          </a:bodyPr>
          <a:lstStyle/>
          <a:p>
            <a:r>
              <a:rPr lang="ru-RU" sz="4000" dirty="0" smtClean="0"/>
              <a:t>Благодарю за внимание</a:t>
            </a:r>
            <a:endParaRPr lang="ru-RU" sz="4000" dirty="0"/>
          </a:p>
        </p:txBody>
      </p:sp>
      <p:pic>
        <p:nvPicPr>
          <p:cNvPr id="8" name="Рисунок 7" descr="depositphotos_79886974-Big-set-of-teacher-owl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1466" t="52082" r="21226" b="22664"/>
          <a:stretch>
            <a:fillRect/>
          </a:stretch>
        </p:blipFill>
        <p:spPr>
          <a:xfrm>
            <a:off x="1043608" y="1484784"/>
            <a:ext cx="6020818" cy="501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572000" y="3573016"/>
            <a:ext cx="2095064" cy="244827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Желаю </a:t>
            </a:r>
          </a:p>
          <a:p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Творческих</a:t>
            </a:r>
          </a:p>
          <a:p>
            <a:r>
              <a:rPr lang="ru-R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успехов!</a:t>
            </a:r>
          </a:p>
          <a:p>
            <a:endParaRPr lang="ru-RU" sz="4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253116-1.png"/>
          <p:cNvPicPr>
            <a:picLocks noChangeAspect="1"/>
          </p:cNvPicPr>
          <p:nvPr/>
        </p:nvPicPr>
        <p:blipFill>
          <a:blip r:embed="rId2" cstate="print"/>
          <a:srcRect l="30192" r="29553"/>
          <a:stretch>
            <a:fillRect/>
          </a:stretch>
        </p:blipFill>
        <p:spPr>
          <a:xfrm>
            <a:off x="395537" y="548680"/>
            <a:ext cx="2376928" cy="5904656"/>
          </a:xfrm>
          <a:prstGeom prst="rect">
            <a:avLst/>
          </a:prstGeom>
        </p:spPr>
      </p:pic>
      <p:pic>
        <p:nvPicPr>
          <p:cNvPr id="4" name="Рисунок 3" descr="tumblr_lo4v0n9Fzo1qevnbpo1_12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908720"/>
            <a:ext cx="6072260" cy="5256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езымянный 4.JPG"/>
          <p:cNvPicPr>
            <a:picLocks noChangeAspect="1"/>
          </p:cNvPicPr>
          <p:nvPr/>
        </p:nvPicPr>
        <p:blipFill>
          <a:blip r:embed="rId2" cstate="print"/>
          <a:srcRect l="4974" t="1297" r="3015" b="2746"/>
          <a:stretch>
            <a:fillRect/>
          </a:stretch>
        </p:blipFill>
        <p:spPr>
          <a:xfrm>
            <a:off x="683568" y="836712"/>
            <a:ext cx="2664296" cy="5328592"/>
          </a:xfrm>
          <a:prstGeom prst="rect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36866" name="Picture 2" descr="C:\Users\1\Desktop\Семинар\Б. закладка\1473551_0d01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5591" r="10536"/>
          <a:stretch>
            <a:fillRect/>
          </a:stretch>
        </p:blipFill>
        <p:spPr bwMode="auto">
          <a:xfrm>
            <a:off x="3779912" y="836712"/>
            <a:ext cx="4320480" cy="5349974"/>
          </a:xfrm>
          <a:prstGeom prst="rect">
            <a:avLst/>
          </a:prstGeom>
          <a:noFill/>
          <a:ln w="28575">
            <a:solidFill>
              <a:schemeClr val="tx2">
                <a:lumMod val="40000"/>
                <a:lumOff val="60000"/>
              </a:schemeClr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ИНФОРМАЦИОННАЯ ЗАКЛАДКА</a:t>
            </a: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6813682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628800"/>
            <a:ext cx="6998979" cy="4934827"/>
          </a:xfrm>
          <a:prstGeom prst="rect">
            <a:avLst/>
          </a:prstGeom>
          <a:ln w="28575">
            <a:solidFill>
              <a:schemeClr val="tx2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остая абстракция">
  <a:themeElements>
    <a:clrScheme name="New_Simple01">
      <a:dk1>
        <a:sysClr val="windowText" lastClr="000000"/>
      </a:dk1>
      <a:lt1>
        <a:sysClr val="window" lastClr="FFFFFF"/>
      </a:lt1>
      <a:dk2>
        <a:srgbClr val="562B71"/>
      </a:dk2>
      <a:lt2>
        <a:srgbClr val="DFF0F7"/>
      </a:lt2>
      <a:accent1>
        <a:srgbClr val="6BA2DF"/>
      </a:accent1>
      <a:accent2>
        <a:srgbClr val="C0504D"/>
      </a:accent2>
      <a:accent3>
        <a:srgbClr val="9BBB59"/>
      </a:accent3>
      <a:accent4>
        <a:srgbClr val="8064A2"/>
      </a:accent4>
      <a:accent5>
        <a:srgbClr val="AA5E74"/>
      </a:accent5>
      <a:accent6>
        <a:srgbClr val="EF9031"/>
      </a:accent6>
      <a:hlink>
        <a:srgbClr val="FF0000"/>
      </a:hlink>
      <a:folHlink>
        <a:srgbClr val="92D050"/>
      </a:folHlink>
    </a:clrScheme>
    <a:fontScheme name="New_Simple01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New_Simple01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hade val="100000"/>
                <a:satMod val="165000"/>
              </a:schemeClr>
            </a:gs>
            <a:gs pos="55000">
              <a:schemeClr val="phClr">
                <a:tint val="83000"/>
                <a:shade val="100000"/>
                <a:satMod val="155000"/>
              </a:schemeClr>
            </a:gs>
            <a:gs pos="100000">
              <a:schemeClr val="phClr">
                <a:shade val="85000"/>
                <a:satMod val="100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20040000"/>
            </a:lightRig>
          </a:scene3d>
          <a:sp3d contourW="12700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hueMod val="105000"/>
                <a:satMod val="250000"/>
              </a:schemeClr>
            </a:gs>
            <a:gs pos="100000">
              <a:schemeClr val="phClr">
                <a:tint val="95000"/>
                <a:shade val="100000"/>
                <a:satMod val="200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4000"/>
                <a:satMod val="200000"/>
              </a:schemeClr>
            </a:gs>
            <a:gs pos="100000">
              <a:schemeClr val="phClr">
                <a:shade val="70000"/>
                <a:satMod val="200000"/>
              </a:schemeClr>
            </a:gs>
          </a:gsLst>
          <a:path path="circle">
            <a:fillToRect l="40000" r="40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Простая абстракция</Template>
  <TotalTime>975</TotalTime>
  <Words>130</Words>
  <Application>Microsoft Office PowerPoint</Application>
  <PresentationFormat>Экран (4:3)</PresentationFormat>
  <Paragraphs>132</Paragraphs>
  <Slides>66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67" baseType="lpstr">
      <vt:lpstr>Простая абстракция</vt:lpstr>
      <vt:lpstr>ИНФОРМАЦИОННО-БИБЛИОГРАФИЧЕСКИЕ ПОСОБИЯ:  ВИДЫ И ФОРМЫ </vt:lpstr>
      <vt:lpstr> ВИДЫ ПЕЧАТНОЙ И БИБЛИОГРАФИЧЕСКОЙ ПРОДУКЦИИ  </vt:lpstr>
      <vt:lpstr>Слайд 3</vt:lpstr>
      <vt:lpstr>БИБЛИОГРАФИЧЕСКАЯ ЗАКЛАДКА </vt:lpstr>
      <vt:lpstr>Слайд 5</vt:lpstr>
      <vt:lpstr>Слайд 6</vt:lpstr>
      <vt:lpstr>Слайд 7</vt:lpstr>
      <vt:lpstr>Слайд 8</vt:lpstr>
      <vt:lpstr> ИНФОРМАЦИОННАЯ ЗАКЛАДКА  </vt:lpstr>
      <vt:lpstr>Слайд 10</vt:lpstr>
      <vt:lpstr>Слайд 11</vt:lpstr>
      <vt:lpstr>Слайд 12</vt:lpstr>
      <vt:lpstr>Слайд 13</vt:lpstr>
      <vt:lpstr>Закладки для страниц и полки</vt:lpstr>
      <vt:lpstr>Слайд 15</vt:lpstr>
      <vt:lpstr> БИБЛИОГРАФИЧЕСКАЯ ПАМЯТКА  </vt:lpstr>
      <vt:lpstr>Слайд 17</vt:lpstr>
      <vt:lpstr>Слайд 18</vt:lpstr>
      <vt:lpstr>Слайд 19</vt:lpstr>
      <vt:lpstr>Слайд 20</vt:lpstr>
      <vt:lpstr> ФЛАЕР  </vt:lpstr>
      <vt:lpstr>Слайд 22</vt:lpstr>
      <vt:lpstr>Плакат  http://bk-detstvo.narod.ru/kalendar.html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   ЛИСТОВКА    </vt:lpstr>
      <vt:lpstr>Слайд 32</vt:lpstr>
      <vt:lpstr> ПЛАН ЧТЕНИЯ  </vt:lpstr>
      <vt:lpstr>Слайд 34</vt:lpstr>
      <vt:lpstr>Слайд 35</vt:lpstr>
      <vt:lpstr>Слайд 36</vt:lpstr>
      <vt:lpstr>Слайд 37</vt:lpstr>
      <vt:lpstr>ПУТЕВОДИТЕЛЬ</vt:lpstr>
      <vt:lpstr>БИБЛИОГРАФИЧЕСКИЙ СПИСОК </vt:lpstr>
      <vt:lpstr>Слайд 40</vt:lpstr>
      <vt:lpstr>Слайд 41</vt:lpstr>
      <vt:lpstr>Слайд 42</vt:lpstr>
      <vt:lpstr>Слайд 43</vt:lpstr>
      <vt:lpstr>Слайд 44</vt:lpstr>
      <vt:lpstr>РЕКОМЕНДАТЕЛЬНЫЙ СПИСОК 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БИБЛИОГРАФИЧЕСКИЙ ОБЗОР</vt:lpstr>
      <vt:lpstr>БУКЛЕТ</vt:lpstr>
      <vt:lpstr>Слайд 55</vt:lpstr>
      <vt:lpstr>Слайд 56</vt:lpstr>
      <vt:lpstr> КОМПЛЕКТНОЕ ИЗДАНИЕ   </vt:lpstr>
      <vt:lpstr> БИБЛИОГРАФИЧЕСКАЯ  ЭНЦИКЛОПЕДИЯ </vt:lpstr>
      <vt:lpstr> БИБЛИОГРАФИЧЕСКАЯ  АНТОЛОГИЯ </vt:lpstr>
      <vt:lpstr>БИБЛИОГРАФИЧЕСКАЯ ХРОНИКА (ХРОНОГРАФ)</vt:lpstr>
      <vt:lpstr> БИБЛИОГРАФИЧЕСКИЙ УКАЗАТЕЛЬ  </vt:lpstr>
      <vt:lpstr>ДАЙДЖЕСТЫ</vt:lpstr>
      <vt:lpstr> АЛГОРИТМ СОСТАВЛЕНИЯ ДАЙДЖЕСТА  (данный алгоритм также является алгоритмом план – проспекта)  </vt:lpstr>
      <vt:lpstr> Образец оформления  титульного листа </vt:lpstr>
      <vt:lpstr>Образец оформления оборота титульного листа</vt:lpstr>
      <vt:lpstr>Благодарю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120</cp:revision>
  <dcterms:created xsi:type="dcterms:W3CDTF">2016-11-18T04:36:27Z</dcterms:created>
  <dcterms:modified xsi:type="dcterms:W3CDTF">2016-11-22T09:38:30Z</dcterms:modified>
</cp:coreProperties>
</file>