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69" r:id="rId1"/>
  </p:sldMasterIdLst>
  <p:sldIdLst>
    <p:sldId id="268" r:id="rId2"/>
    <p:sldId id="256" r:id="rId3"/>
    <p:sldId id="257" r:id="rId4"/>
    <p:sldId id="258" r:id="rId5"/>
    <p:sldId id="259" r:id="rId6"/>
    <p:sldId id="270" r:id="rId7"/>
    <p:sldId id="260" r:id="rId8"/>
    <p:sldId id="287" r:id="rId9"/>
    <p:sldId id="261" r:id="rId10"/>
    <p:sldId id="271" r:id="rId1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A5AB"/>
    <a:srgbClr val="6600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>
      <p:cViewPr varScale="1">
        <p:scale>
          <a:sx n="118" d="100"/>
          <a:sy n="118" d="100"/>
        </p:scale>
        <p:origin x="1386" y="-24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47" y="1122363"/>
            <a:ext cx="7773308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347" y="3602038"/>
            <a:ext cx="777330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EDA8F-337D-429A-9F98-88FC96CA4876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8631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4289373"/>
            <a:ext cx="7775673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355" y="621322"/>
            <a:ext cx="7775673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74499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6C11-194B-41D2-9011-417B89725C9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95721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4204820"/>
            <a:ext cx="776532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6C11-194B-41D2-9011-417B89725C9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214055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4204821"/>
            <a:ext cx="776532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6C11-194B-41D2-9011-417B89725C94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10" name="TextBox 9"/>
          <p:cNvSpPr txBox="1"/>
          <p:nvPr/>
        </p:nvSpPr>
        <p:spPr>
          <a:xfrm>
            <a:off x="505245" y="64174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46721" y="307337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88505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2126943"/>
            <a:ext cx="7766495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650556"/>
            <a:ext cx="776532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6C11-194B-41D2-9011-417B89725C9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34008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5" y="609601"/>
            <a:ext cx="776532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88320"/>
            <a:ext cx="2474217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911624"/>
            <a:ext cx="2474217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3658" y="2088320"/>
            <a:ext cx="2473919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3659" y="2911624"/>
            <a:ext cx="247486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088320"/>
            <a:ext cx="246840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2260" y="2911624"/>
            <a:ext cx="2468408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6C11-194B-41D2-9011-417B89725C9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9677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7" y="3989147"/>
            <a:ext cx="247421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19015" y="2092235"/>
            <a:ext cx="2205038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7" y="4565409"/>
            <a:ext cx="2474216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26" y="3989147"/>
            <a:ext cx="247423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092235"/>
            <a:ext cx="2197894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565408"/>
            <a:ext cx="2475252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0067" y="3989147"/>
            <a:ext cx="246742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14603" y="2092235"/>
            <a:ext cx="219908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973" y="4565410"/>
            <a:ext cx="2470694" cy="122579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6C11-194B-41D2-9011-417B89725C9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75348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D3DA-C200-4356-B527-78AA1B0B9C4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550113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0"/>
            <a:ext cx="1906993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6" y="609600"/>
            <a:ext cx="5744029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04D49-D34F-49B8-A9C5-E856B42266C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19313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99B61-B2AE-49AD-9017-A0CB915A3B43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727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933" y="657227"/>
            <a:ext cx="7300134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933" y="3602039"/>
            <a:ext cx="73001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9376D-83D1-4B88-878F-13C06879F780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35466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2088320"/>
            <a:ext cx="3829503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52" y="2088320"/>
            <a:ext cx="3820616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D12FA-3497-4175-8A5F-8366C464066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981680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427" y="2088320"/>
            <a:ext cx="3600326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346" y="2912232"/>
            <a:ext cx="3830406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230" y="2088320"/>
            <a:ext cx="3591437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2232"/>
            <a:ext cx="3821518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B4A9D-750F-4F8A-AB1D-488C1BD263B1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678832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3D6A2-03F7-4C22-A3DC-A34800FAC4C0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33791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C305A-6D91-4F4A-BA8C-B186CBB5A32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81592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2949178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8548" y="609600"/>
            <a:ext cx="4642119" cy="518160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921" y="2971801"/>
            <a:ext cx="2949178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D5889-35A8-4BA2-B2CF-77900A436B7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322578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416760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49932" y="758881"/>
            <a:ext cx="2966938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971800"/>
            <a:ext cx="4171242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43DE-0029-4C87-B5EE-32917BA04E5C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46306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96064"/>
            <a:ext cx="776532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6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96C11-194B-41D2-9011-417B89725C9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576232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70" r:id="rId1"/>
    <p:sldLayoutId id="2147484171" r:id="rId2"/>
    <p:sldLayoutId id="2147484172" r:id="rId3"/>
    <p:sldLayoutId id="2147484173" r:id="rId4"/>
    <p:sldLayoutId id="2147484174" r:id="rId5"/>
    <p:sldLayoutId id="2147484175" r:id="rId6"/>
    <p:sldLayoutId id="2147484176" r:id="rId7"/>
    <p:sldLayoutId id="2147484177" r:id="rId8"/>
    <p:sldLayoutId id="2147484178" r:id="rId9"/>
    <p:sldLayoutId id="2147484179" r:id="rId10"/>
    <p:sldLayoutId id="2147484180" r:id="rId11"/>
    <p:sldLayoutId id="2147484181" r:id="rId12"/>
    <p:sldLayoutId id="2147484182" r:id="rId13"/>
    <p:sldLayoutId id="2147484183" r:id="rId14"/>
    <p:sldLayoutId id="2147484184" r:id="rId15"/>
    <p:sldLayoutId id="2147484185" r:id="rId16"/>
    <p:sldLayoutId id="2147484186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65443" y="2333383"/>
            <a:ext cx="6622959" cy="2376265"/>
          </a:xfrm>
          <a:noFill/>
        </p:spPr>
        <p:txBody>
          <a:bodyPr>
            <a:prstTxWarp prst="textTriangleInverted">
              <a:avLst/>
            </a:prstTxWarp>
            <a:norm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r>
              <a:rPr lang="ru-RU" altLang="ru-RU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nformShadowCTT" pitchFamily="2" charset="0"/>
              </a:rPr>
              <a:t>Художники-иллюстраторы детских книг</a:t>
            </a:r>
            <a:endParaRPr lang="ru-RU" altLang="ru-RU" b="1" dirty="0">
              <a:solidFill>
                <a:schemeClr val="accent1">
                  <a:lumMod val="60000"/>
                  <a:lumOff val="40000"/>
                </a:schemeClr>
              </a:solidFill>
              <a:latin typeface="InformShadowCTT" pitchFamily="2" charset="0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971600" y="4501494"/>
            <a:ext cx="7773308" cy="1655762"/>
          </a:xfrm>
        </p:spPr>
        <p:txBody>
          <a:bodyPr>
            <a:prstTxWarp prst="textArchDown">
              <a:avLst/>
            </a:prstTxWarp>
            <a:normAutofit/>
          </a:bodyPr>
          <a:lstStyle/>
          <a:p>
            <a:pPr algn="r"/>
            <a:r>
              <a:rPr lang="ru-RU" sz="4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Библиотечный</a:t>
            </a:r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4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урок</a:t>
            </a:r>
            <a:endParaRPr lang="ru-RU" sz="4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342" name="WordArt 6"/>
          <p:cNvSpPr>
            <a:spLocks noChangeArrowheads="1" noChangeShapeType="1" noTextEdit="1"/>
          </p:cNvSpPr>
          <p:nvPr/>
        </p:nvSpPr>
        <p:spPr bwMode="auto">
          <a:xfrm>
            <a:off x="900113" y="1125538"/>
            <a:ext cx="7775575" cy="460851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endParaRPr lang="ru-RU" sz="3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8222">
            <a:off x="5974473" y="4641484"/>
            <a:ext cx="2771800" cy="10587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002401" y="786433"/>
            <a:ext cx="6667500" cy="4895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4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23528" y="520700"/>
            <a:ext cx="3851920" cy="583247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buClr>
                <a:srgbClr val="660066"/>
              </a:buClr>
              <a:buFont typeface="Times New Roman" panose="02020603050405020304" pitchFamily="18" charset="0"/>
              <a:buChar char="●"/>
            </a:pPr>
            <a:r>
              <a:rPr lang="ru-RU" altLang="ru-RU" sz="2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Образ сказочного, дремучего леса часто </a:t>
            </a:r>
            <a:r>
              <a:rPr lang="ru-RU" altLang="ru-RU" sz="2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появляется </a:t>
            </a:r>
            <a:r>
              <a:rPr lang="ru-RU" altLang="ru-RU" sz="2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	в иллюстрациях 	Ю. </a:t>
            </a:r>
            <a:r>
              <a:rPr lang="ru-RU" altLang="ru-RU" sz="2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Васнецова</a:t>
            </a:r>
            <a:endParaRPr lang="ru-RU" altLang="ru-RU" sz="2200" b="1" dirty="0">
              <a:solidFill>
                <a:schemeClr val="accent1">
                  <a:lumMod val="20000"/>
                  <a:lumOff val="80000"/>
                </a:schemeClr>
              </a:solidFill>
              <a:latin typeface="Franklin Gothic Book" panose="020B0503020102020204" pitchFamily="34" charset="0"/>
            </a:endParaRPr>
          </a:p>
          <a:p>
            <a:pPr>
              <a:lnSpc>
                <a:spcPct val="110000"/>
              </a:lnSpc>
              <a:buClr>
                <a:srgbClr val="660066"/>
              </a:buClr>
              <a:buFont typeface="Times New Roman" panose="02020603050405020304" pitchFamily="18" charset="0"/>
              <a:buChar char="●"/>
            </a:pPr>
            <a:r>
              <a:rPr lang="ru-RU" altLang="ru-RU" sz="2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ЛЕС для художника – место действия самых страшных волшебных </a:t>
            </a:r>
            <a:r>
              <a:rPr lang="ru-RU" altLang="ru-RU" sz="2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сказок</a:t>
            </a:r>
            <a:endParaRPr lang="ru-RU" altLang="ru-RU" sz="2200" b="1" dirty="0">
              <a:solidFill>
                <a:schemeClr val="accent1">
                  <a:lumMod val="20000"/>
                  <a:lumOff val="80000"/>
                </a:schemeClr>
              </a:solidFill>
              <a:latin typeface="Franklin Gothic Book" panose="020B0503020102020204" pitchFamily="34" charset="0"/>
            </a:endParaRPr>
          </a:p>
          <a:p>
            <a:pPr>
              <a:lnSpc>
                <a:spcPct val="110000"/>
              </a:lnSpc>
              <a:buClr>
                <a:srgbClr val="660066"/>
              </a:buClr>
              <a:buFont typeface="Times New Roman" panose="02020603050405020304" pitchFamily="18" charset="0"/>
              <a:buChar char="●"/>
            </a:pPr>
            <a:r>
              <a:rPr lang="ru-RU" altLang="ru-RU" sz="2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Вот лес из сказки «Волк </a:t>
            </a:r>
            <a:r>
              <a:rPr lang="ru-RU" altLang="ru-RU" sz="2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 и </a:t>
            </a:r>
            <a:r>
              <a:rPr lang="ru-RU" altLang="ru-RU" sz="2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семеро козлят»: огромные стволы деревьев сразу вводят нас в атмосферу волшебной </a:t>
            </a:r>
            <a:r>
              <a:rPr lang="ru-RU" altLang="ru-RU" sz="2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жути</a:t>
            </a:r>
            <a:endParaRPr lang="ru-RU" altLang="ru-RU" sz="2200" b="1" dirty="0">
              <a:solidFill>
                <a:schemeClr val="accent1">
                  <a:lumMod val="20000"/>
                  <a:lumOff val="80000"/>
                </a:schemeClr>
              </a:solidFill>
              <a:latin typeface="Franklin Gothic Book" panose="020B0503020102020204" pitchFamily="34" charset="0"/>
            </a:endParaRPr>
          </a:p>
          <a:p>
            <a:pPr>
              <a:lnSpc>
                <a:spcPct val="110000"/>
              </a:lnSpc>
              <a:buClr>
                <a:srgbClr val="660066"/>
              </a:buClr>
              <a:buFont typeface="Times New Roman" panose="02020603050405020304" pitchFamily="18" charset="0"/>
              <a:buChar char="●"/>
            </a:pPr>
            <a:r>
              <a:rPr lang="ru-RU" altLang="ru-RU" sz="2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Или лес из сказки «Сестрица Алёнушка</a:t>
            </a:r>
            <a:r>
              <a:rPr lang="ru-RU" altLang="ru-RU" sz="2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»</a:t>
            </a:r>
            <a:endParaRPr lang="ru-RU" altLang="ru-RU" sz="2200" b="1" dirty="0">
              <a:solidFill>
                <a:schemeClr val="accent1">
                  <a:lumMod val="20000"/>
                  <a:lumOff val="80000"/>
                </a:schemeClr>
              </a:solidFill>
              <a:latin typeface="Franklin Gothic Book" panose="020B0503020102020204" pitchFamily="34" charset="0"/>
            </a:endParaRPr>
          </a:p>
          <a:p>
            <a:pPr>
              <a:lnSpc>
                <a:spcPct val="110000"/>
              </a:lnSpc>
              <a:buClr>
                <a:srgbClr val="660066"/>
              </a:buClr>
              <a:buFont typeface="Times New Roman" panose="02020603050405020304" pitchFamily="18" charset="0"/>
              <a:buChar char="●"/>
            </a:pPr>
            <a:r>
              <a:rPr lang="ru-RU" altLang="ru-RU" sz="2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Когда приходит к героям беда, тревожно становится на </a:t>
            </a:r>
            <a:r>
              <a:rPr lang="ru-RU" altLang="ru-RU" sz="2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картинках</a:t>
            </a:r>
            <a:endParaRPr lang="ru-RU" altLang="ru-RU" sz="2200" b="1" dirty="0">
              <a:solidFill>
                <a:schemeClr val="accent1">
                  <a:lumMod val="20000"/>
                  <a:lumOff val="80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7412" name="Picture 4" descr="Pim058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8640"/>
            <a:ext cx="3712022" cy="31783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7413" name="Picture 5" descr="Pim058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623" y="3573016"/>
            <a:ext cx="2638425" cy="3068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000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95288" y="549275"/>
            <a:ext cx="8748712" cy="2808288"/>
          </a:xfrm>
        </p:spPr>
        <p:txBody>
          <a:bodyPr>
            <a:normAutofit/>
          </a:bodyPr>
          <a:lstStyle/>
          <a:p>
            <a:pPr marL="0" indent="0" algn="l">
              <a:lnSpc>
                <a:spcPct val="100000"/>
              </a:lnSpc>
              <a:buClr>
                <a:srgbClr val="660066"/>
              </a:buClr>
              <a:buNone/>
            </a:pPr>
            <a:r>
              <a:rPr lang="ru-RU" altLang="ru-RU" dirty="0"/>
              <a:t>   </a:t>
            </a:r>
            <a:r>
              <a:rPr lang="ru-RU" altLang="ru-RU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Детские книги похожи на праздник – яркие</a:t>
            </a:r>
            <a:r>
              <a:rPr lang="ru-RU" altLang="ru-RU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, нарядные</a:t>
            </a:r>
            <a:r>
              <a:rPr lang="ru-RU" altLang="ru-RU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, так и просятся в руки</a:t>
            </a:r>
            <a:r>
              <a:rPr lang="ru-RU" altLang="ru-RU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.  </a:t>
            </a:r>
            <a:r>
              <a:rPr lang="ru-RU" altLang="ru-RU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Это заслуга художника. </a:t>
            </a:r>
            <a:r>
              <a:rPr lang="ru-RU" altLang="ru-RU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Он </a:t>
            </a:r>
            <a:r>
              <a:rPr lang="ru-RU" altLang="ru-RU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вместе с писателем является автором книги</a:t>
            </a:r>
            <a:r>
              <a:rPr lang="ru-RU" altLang="ru-RU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. Как </a:t>
            </a:r>
            <a:r>
              <a:rPr lang="ru-RU" altLang="ru-RU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художники создают иллюстрации</a:t>
            </a:r>
            <a:r>
              <a:rPr lang="ru-RU" altLang="ru-RU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? Как </a:t>
            </a:r>
            <a:r>
              <a:rPr lang="ru-RU" altLang="ru-RU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они работают?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335" y="3074364"/>
            <a:ext cx="2320067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849" y="3734050"/>
            <a:ext cx="2105803" cy="27915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0" t="11151" r="24778" b="8001"/>
          <a:stretch/>
        </p:blipFill>
        <p:spPr>
          <a:xfrm>
            <a:off x="4882992" y="3080081"/>
            <a:ext cx="1820642" cy="23760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59" y="2487602"/>
            <a:ext cx="2143891" cy="24928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13"/>
          <p:cNvSpPr>
            <a:spLocks noGrp="1"/>
          </p:cNvSpPr>
          <p:nvPr>
            <p:ph type="body" idx="1"/>
          </p:nvPr>
        </p:nvSpPr>
        <p:spPr>
          <a:xfrm>
            <a:off x="5148064" y="5522861"/>
            <a:ext cx="3591437" cy="82391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Евгений Михайлович </a:t>
            </a:r>
            <a:r>
              <a:rPr lang="ru-RU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Рачёв</a:t>
            </a:r>
            <a:endParaRPr lang="ru-RU" dirty="0">
              <a:solidFill>
                <a:schemeClr val="accent1">
                  <a:lumMod val="20000"/>
                  <a:lumOff val="80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1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685346" y="260648"/>
            <a:ext cx="3830406" cy="6336704"/>
          </a:xfrm>
        </p:spPr>
        <p:txBody>
          <a:bodyPr>
            <a:normAutofit fontScale="92500" lnSpcReduction="20000"/>
          </a:bodyPr>
          <a:lstStyle/>
          <a:p>
            <a:pPr marL="342900" indent="-342900" algn="l">
              <a:buClr>
                <a:srgbClr val="660066"/>
              </a:buClr>
              <a:buFont typeface="Arial" panose="020B0604020202020204" pitchFamily="34" charset="0"/>
              <a:buChar char="•"/>
            </a:pPr>
            <a:r>
              <a:rPr lang="ru-RU" altLang="ru-RU" sz="2200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Созданию иллюстраций предшествует огромная подготовительная </a:t>
            </a:r>
            <a:r>
              <a:rPr lang="ru-RU" altLang="ru-RU" sz="2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работа</a:t>
            </a:r>
            <a:endParaRPr lang="ru-RU" altLang="ru-RU" sz="22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Book" panose="020B0503020102020204" pitchFamily="34" charset="0"/>
            </a:endParaRPr>
          </a:p>
          <a:p>
            <a:pPr marL="342900" indent="-342900" algn="l">
              <a:buClr>
                <a:srgbClr val="660066"/>
              </a:buClr>
              <a:buFont typeface="Arial" panose="020B0604020202020204" pitchFamily="34" charset="0"/>
              <a:buChar char="•"/>
            </a:pPr>
            <a:r>
              <a:rPr lang="ru-RU" altLang="ru-RU" sz="2200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Работа начинается </a:t>
            </a:r>
            <a:r>
              <a:rPr lang="ru-RU" altLang="ru-RU" sz="2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с </a:t>
            </a:r>
            <a:r>
              <a:rPr lang="ru-RU" altLang="ru-RU" sz="2200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многократного, вдумчивого чтения художником </a:t>
            </a:r>
            <a:r>
              <a:rPr lang="ru-RU" altLang="ru-RU" sz="2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произведения</a:t>
            </a:r>
            <a:r>
              <a:rPr lang="ru-RU" altLang="ru-RU" sz="2200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, которое </a:t>
            </a:r>
            <a:r>
              <a:rPr lang="ru-RU" altLang="ru-RU" sz="2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он </a:t>
            </a:r>
            <a:r>
              <a:rPr lang="ru-RU" altLang="ru-RU" sz="2200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собирается </a:t>
            </a:r>
            <a:r>
              <a:rPr lang="ru-RU" altLang="ru-RU" sz="2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иллюстрировать</a:t>
            </a:r>
            <a:endParaRPr lang="ru-RU" altLang="ru-RU" sz="22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Book" panose="020B0503020102020204" pitchFamily="34" charset="0"/>
            </a:endParaRPr>
          </a:p>
          <a:p>
            <a:pPr marL="342900" indent="-342900" algn="l">
              <a:buClr>
                <a:srgbClr val="660066"/>
              </a:buClr>
              <a:buFont typeface="Arial" panose="020B0604020202020204" pitchFamily="34" charset="0"/>
              <a:buChar char="•"/>
            </a:pPr>
            <a:r>
              <a:rPr lang="ru-RU" altLang="ru-RU" sz="2200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Сначала художник читает </a:t>
            </a:r>
            <a:r>
              <a:rPr lang="ru-RU" altLang="ru-RU" sz="2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его </a:t>
            </a:r>
            <a:r>
              <a:rPr lang="ru-RU" altLang="ru-RU" sz="2200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просто как читатель, следя за развитием сюжета, поведением </a:t>
            </a:r>
            <a:r>
              <a:rPr lang="ru-RU" altLang="ru-RU" sz="2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героев</a:t>
            </a:r>
            <a:endParaRPr lang="ru-RU" altLang="ru-RU" sz="22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Book" panose="020B0503020102020204" pitchFamily="34" charset="0"/>
            </a:endParaRPr>
          </a:p>
          <a:p>
            <a:pPr marL="342900" indent="-342900" algn="l">
              <a:buClr>
                <a:srgbClr val="660066"/>
              </a:buClr>
              <a:buFont typeface="Arial" panose="020B0604020202020204" pitchFamily="34" charset="0"/>
              <a:buChar char="•"/>
            </a:pPr>
            <a:r>
              <a:rPr lang="ru-RU" altLang="ru-RU" sz="2200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Затем он читает его снова, чтобы выбрать темы </a:t>
            </a:r>
            <a:r>
              <a:rPr lang="ru-RU" altLang="ru-RU" sz="2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для </a:t>
            </a:r>
            <a:r>
              <a:rPr lang="ru-RU" altLang="ru-RU" sz="2200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иллюстраций</a:t>
            </a:r>
            <a:r>
              <a:rPr lang="ru-RU" altLang="ru-RU" sz="2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, определяет </a:t>
            </a:r>
            <a:r>
              <a:rPr lang="ru-RU" altLang="ru-RU" sz="2200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их количество, следит за тем, </a:t>
            </a:r>
            <a:r>
              <a:rPr lang="ru-RU" altLang="ru-RU" sz="2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чтобы </a:t>
            </a:r>
            <a:r>
              <a:rPr lang="ru-RU" altLang="ru-RU" sz="2200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рисунки и текст последовательно </a:t>
            </a:r>
            <a:r>
              <a:rPr lang="ru-RU" altLang="ru-RU" sz="2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чередовались</a:t>
            </a:r>
            <a:endParaRPr lang="ru-RU" altLang="ru-RU" sz="22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8" name="Объект 17"/>
          <p:cNvPicPr>
            <a:picLocks noGrp="1" noChangeAspect="1"/>
          </p:cNvPicPr>
          <p:nvPr>
            <p:ph sz="quarter" idx="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1" t="-1" r="31419" b="1091"/>
          <a:stretch/>
        </p:blipFill>
        <p:spPr>
          <a:xfrm>
            <a:off x="5078876" y="420799"/>
            <a:ext cx="3729811" cy="50244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51520" y="620688"/>
            <a:ext cx="4032250" cy="5505450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  <a:buClr>
                <a:srgbClr val="660066"/>
              </a:buClr>
              <a:buFont typeface="Times New Roman" panose="02020603050405020304" pitchFamily="18" charset="0"/>
              <a:buChar char="●"/>
            </a:pPr>
            <a:r>
              <a:rPr lang="ru-RU" altLang="ru-RU" sz="24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Читая, художник делает для себя заметки </a:t>
            </a:r>
            <a:r>
              <a:rPr lang="ru-RU" alt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о </a:t>
            </a:r>
            <a:r>
              <a:rPr lang="ru-RU" altLang="ru-RU" sz="24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внешнем облике героев, их возрасте, характере, поведении, </a:t>
            </a:r>
            <a:r>
              <a:rPr lang="ru-RU" alt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об </a:t>
            </a:r>
            <a:r>
              <a:rPr lang="ru-RU" altLang="ru-RU" sz="24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окружающей </a:t>
            </a:r>
            <a:r>
              <a:rPr lang="ru-RU" alt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обстановке</a:t>
            </a:r>
          </a:p>
          <a:p>
            <a:pPr marL="0" indent="0">
              <a:lnSpc>
                <a:spcPct val="110000"/>
              </a:lnSpc>
              <a:buClr>
                <a:srgbClr val="660066"/>
              </a:buClr>
              <a:buNone/>
            </a:pPr>
            <a:endParaRPr lang="ru-RU" altLang="ru-RU" sz="24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Franklin Gothic Book" panose="020B0503020102020204" pitchFamily="34" charset="0"/>
            </a:endParaRPr>
          </a:p>
          <a:p>
            <a:pPr>
              <a:lnSpc>
                <a:spcPct val="110000"/>
              </a:lnSpc>
              <a:buClr>
                <a:srgbClr val="660066"/>
              </a:buClr>
              <a:buFont typeface="Times New Roman" panose="02020603050405020304" pitchFamily="18" charset="0"/>
              <a:buChar char="●"/>
            </a:pPr>
            <a:r>
              <a:rPr lang="ru-RU" altLang="ru-RU" sz="24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Художник должен знать </a:t>
            </a:r>
            <a:r>
              <a:rPr lang="ru-RU" alt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ту действительность, о </a:t>
            </a:r>
            <a:r>
              <a:rPr lang="ru-RU" altLang="ru-RU" sz="24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которой рассказывает писатель: </a:t>
            </a:r>
            <a:r>
              <a:rPr lang="ru-RU" alt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относится ли </a:t>
            </a:r>
            <a:r>
              <a:rPr lang="ru-RU" altLang="ru-RU" sz="24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она к далёкому прошлому, </a:t>
            </a:r>
            <a:r>
              <a:rPr lang="ru-RU" alt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или к </a:t>
            </a:r>
            <a:r>
              <a:rPr lang="ru-RU" altLang="ru-RU" sz="24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современности </a:t>
            </a:r>
            <a:r>
              <a:rPr lang="ru-RU" alt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(костюмы</a:t>
            </a:r>
            <a:r>
              <a:rPr lang="ru-RU" altLang="ru-RU" sz="24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, оснастка кораблей и др.).</a:t>
            </a:r>
          </a:p>
          <a:p>
            <a:pPr>
              <a:lnSpc>
                <a:spcPct val="80000"/>
              </a:lnSpc>
              <a:buClr>
                <a:srgbClr val="660066"/>
              </a:buClr>
              <a:buFont typeface="Times New Roman" panose="02020603050405020304" pitchFamily="18" charset="0"/>
              <a:buChar char="●"/>
            </a:pPr>
            <a:endParaRPr lang="ru-RU" altLang="ru-RU" sz="2400" b="1" dirty="0">
              <a:solidFill>
                <a:schemeClr val="accent1">
                  <a:lumMod val="20000"/>
                  <a:lumOff val="80000"/>
                </a:schemeClr>
              </a:solidFill>
              <a:latin typeface="Franklin Gothic Book" panose="020B0503020102020204" pitchFamily="34" charset="0"/>
            </a:endParaRPr>
          </a:p>
          <a:p>
            <a:pPr>
              <a:lnSpc>
                <a:spcPct val="80000"/>
              </a:lnSpc>
            </a:pPr>
            <a:endParaRPr lang="ru-RU" altLang="ru-RU" sz="2400" b="1" dirty="0">
              <a:latin typeface="Franklin Gothic Book" panose="020B0503020102020204" pitchFamily="34" charset="0"/>
            </a:endParaRPr>
          </a:p>
        </p:txBody>
      </p:sp>
      <p:pic>
        <p:nvPicPr>
          <p:cNvPr id="4100" name="Picture 4" descr="Pim05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365" y="1988840"/>
            <a:ext cx="4032250" cy="30241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23528" y="764704"/>
            <a:ext cx="3709988" cy="5832475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  <a:buClr>
                <a:srgbClr val="660066"/>
              </a:buClr>
              <a:buFont typeface="Times New Roman" panose="02020603050405020304" pitchFamily="18" charset="0"/>
              <a:buChar char="●"/>
            </a:pPr>
            <a:r>
              <a:rPr lang="ru-RU" altLang="ru-RU" sz="24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Основательно изучив текст и собрав материал, художник приступает </a:t>
            </a:r>
            <a:r>
              <a:rPr lang="ru-RU" alt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к иллюстрациям</a:t>
            </a:r>
          </a:p>
          <a:p>
            <a:pPr marL="0" indent="0">
              <a:lnSpc>
                <a:spcPct val="90000"/>
              </a:lnSpc>
              <a:buClr>
                <a:srgbClr val="660066"/>
              </a:buClr>
              <a:buNone/>
            </a:pPr>
            <a:endParaRPr lang="ru-RU" altLang="ru-RU" sz="24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Franklin Gothic Book" panose="020B0503020102020204" pitchFamily="34" charset="0"/>
            </a:endParaRPr>
          </a:p>
          <a:p>
            <a:pPr>
              <a:lnSpc>
                <a:spcPct val="90000"/>
              </a:lnSpc>
              <a:buClr>
                <a:srgbClr val="660066"/>
              </a:buClr>
              <a:buFont typeface="Times New Roman" panose="02020603050405020304" pitchFamily="18" charset="0"/>
              <a:buChar char="●"/>
            </a:pPr>
            <a:r>
              <a:rPr lang="ru-RU" altLang="ru-RU" sz="24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Сначала он рисует эскизы, черновые наброски, чтобы найти удачное и самое выразительное </a:t>
            </a:r>
            <a:r>
              <a:rPr lang="ru-RU" alt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решение</a:t>
            </a:r>
          </a:p>
          <a:p>
            <a:pPr marL="0" indent="0">
              <a:lnSpc>
                <a:spcPct val="90000"/>
              </a:lnSpc>
              <a:buClr>
                <a:srgbClr val="660066"/>
              </a:buClr>
              <a:buNone/>
            </a:pPr>
            <a:endParaRPr lang="ru-RU" altLang="ru-RU" sz="24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Franklin Gothic Book" panose="020B0503020102020204" pitchFamily="34" charset="0"/>
            </a:endParaRPr>
          </a:p>
          <a:p>
            <a:pPr>
              <a:lnSpc>
                <a:spcPct val="90000"/>
              </a:lnSpc>
              <a:buClr>
                <a:srgbClr val="660066"/>
              </a:buClr>
              <a:buFont typeface="Times New Roman" panose="02020603050405020304" pitchFamily="18" charset="0"/>
              <a:buChar char="●"/>
            </a:pPr>
            <a:r>
              <a:rPr lang="ru-RU" altLang="ru-RU" sz="24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Большую помощь художнику оказывают впечатления </a:t>
            </a:r>
            <a:r>
              <a:rPr lang="ru-RU" alt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от </a:t>
            </a:r>
            <a:r>
              <a:rPr lang="ru-RU" altLang="ru-RU" sz="24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случайных встреч </a:t>
            </a:r>
            <a:r>
              <a:rPr lang="ru-RU" alt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и </a:t>
            </a:r>
            <a:r>
              <a:rPr lang="ru-RU" altLang="ru-RU" sz="24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увиденных сцен, </a:t>
            </a:r>
            <a:r>
              <a:rPr lang="ru-RU" alt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которые </a:t>
            </a:r>
            <a:r>
              <a:rPr lang="ru-RU" altLang="ru-RU" sz="24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хранятся </a:t>
            </a:r>
            <a:r>
              <a:rPr lang="ru-RU" alt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в </a:t>
            </a:r>
            <a:r>
              <a:rPr lang="ru-RU" altLang="ru-RU" sz="24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его </a:t>
            </a:r>
            <a:r>
              <a:rPr lang="ru-RU" alt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памяти</a:t>
            </a:r>
            <a:endParaRPr lang="ru-RU" altLang="ru-RU" sz="24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Franklin Gothic Book" panose="020B0503020102020204" pitchFamily="34" charset="0"/>
            </a:endParaRPr>
          </a:p>
        </p:txBody>
      </p:sp>
      <p:pic>
        <p:nvPicPr>
          <p:cNvPr id="5124" name="Picture 4" descr="Pim054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33375"/>
            <a:ext cx="3952875" cy="31448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5" name="Picture 5" descr="Pim054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933825"/>
            <a:ext cx="4383088" cy="2206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899592" y="2060848"/>
            <a:ext cx="3204542" cy="4137323"/>
          </a:xfrm>
        </p:spPr>
        <p:txBody>
          <a:bodyPr/>
          <a:lstStyle/>
          <a:p>
            <a:pPr>
              <a:lnSpc>
                <a:spcPct val="100000"/>
              </a:lnSpc>
              <a:buClr>
                <a:srgbClr val="660066"/>
              </a:buClr>
              <a:buFont typeface="Times New Roman" panose="02020603050405020304" pitchFamily="18" charset="0"/>
              <a:buChar char="●"/>
            </a:pPr>
            <a:r>
              <a:rPr lang="ru-RU" altLang="ru-RU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Художник </a:t>
            </a:r>
            <a:r>
              <a:rPr lang="ru-RU" altLang="ru-RU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не </a:t>
            </a:r>
            <a:r>
              <a:rPr lang="ru-RU" altLang="ru-RU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просто рисует какого-то человека – </a:t>
            </a:r>
            <a:r>
              <a:rPr lang="ru-RU" altLang="ru-RU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он </a:t>
            </a:r>
            <a:r>
              <a:rPr lang="ru-RU" altLang="ru-RU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создаёт образ</a:t>
            </a:r>
            <a:r>
              <a:rPr lang="ru-RU" altLang="ru-RU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, то </a:t>
            </a:r>
            <a:r>
              <a:rPr lang="ru-RU" altLang="ru-RU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есть </a:t>
            </a:r>
            <a:r>
              <a:rPr lang="ru-RU" altLang="ru-RU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собирает в </a:t>
            </a:r>
            <a:r>
              <a:rPr lang="ru-RU" altLang="ru-RU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облике героя характерные черты многих </a:t>
            </a:r>
            <a:r>
              <a:rPr lang="ru-RU" altLang="ru-RU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людей</a:t>
            </a:r>
            <a:endParaRPr lang="ru-RU" altLang="ru-RU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</a:pPr>
            <a:endParaRPr lang="ru-RU" altLang="ru-RU" dirty="0">
              <a:effectLst/>
              <a:latin typeface="Franklin Gothic Book" panose="020B0503020102020204" pitchFamily="34" charset="0"/>
            </a:endParaRPr>
          </a:p>
        </p:txBody>
      </p:sp>
      <p:pic>
        <p:nvPicPr>
          <p:cNvPr id="16388" name="Picture 4" descr="Pim05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92696"/>
            <a:ext cx="3960813" cy="4824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39552" y="548680"/>
            <a:ext cx="3781623" cy="6048375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  <a:buClr>
                <a:srgbClr val="660066"/>
              </a:buClr>
              <a:buFont typeface="Times New Roman" panose="02020603050405020304" pitchFamily="18" charset="0"/>
              <a:buChar char="●"/>
            </a:pPr>
            <a:r>
              <a:rPr lang="ru-RU" altLang="ru-RU" sz="24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Художнику-иллюстратору приходится иметь дело </a:t>
            </a:r>
            <a:r>
              <a:rPr lang="ru-RU" alt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с </a:t>
            </a:r>
            <a:r>
              <a:rPr lang="ru-RU" altLang="ru-RU" sz="24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разными книгами, разными писателями, разными </a:t>
            </a:r>
            <a:r>
              <a:rPr lang="ru-RU" alt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эпохами</a:t>
            </a:r>
            <a:endParaRPr lang="ru-RU" altLang="ru-RU" sz="24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Franklin Gothic Book" panose="020B0503020102020204" pitchFamily="34" charset="0"/>
            </a:endParaRPr>
          </a:p>
          <a:p>
            <a:pPr>
              <a:lnSpc>
                <a:spcPct val="110000"/>
              </a:lnSpc>
              <a:buClr>
                <a:srgbClr val="660066"/>
              </a:buClr>
              <a:buFont typeface="Times New Roman" panose="02020603050405020304" pitchFamily="18" charset="0"/>
              <a:buChar char="●"/>
            </a:pPr>
            <a:r>
              <a:rPr lang="ru-RU" altLang="ru-RU" sz="24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Каждый художник любит иллюстрировать книги 	</a:t>
            </a:r>
            <a:r>
              <a:rPr lang="ru-RU" alt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по-своему</a:t>
            </a:r>
            <a:endParaRPr lang="ru-RU" altLang="ru-RU" sz="24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Franklin Gothic Book" panose="020B0503020102020204" pitchFamily="34" charset="0"/>
            </a:endParaRPr>
          </a:p>
          <a:p>
            <a:pPr>
              <a:lnSpc>
                <a:spcPct val="110000"/>
              </a:lnSpc>
              <a:buClr>
                <a:srgbClr val="660066"/>
              </a:buClr>
              <a:buFont typeface="Times New Roman" panose="02020603050405020304" pitchFamily="18" charset="0"/>
              <a:buChar char="●"/>
            </a:pPr>
            <a:r>
              <a:rPr lang="ru-RU" altLang="ru-RU" sz="24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Одни иллюстрируют книги </a:t>
            </a:r>
            <a:r>
              <a:rPr lang="ru-RU" alt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о </a:t>
            </a:r>
            <a:r>
              <a:rPr lang="ru-RU" altLang="ru-RU" sz="24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животных, другие – </a:t>
            </a:r>
            <a:r>
              <a:rPr lang="ru-RU" alt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о </a:t>
            </a:r>
            <a:r>
              <a:rPr lang="ru-RU" altLang="ru-RU" sz="24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морях, третьи рисуют детей, </a:t>
            </a:r>
            <a:r>
              <a:rPr lang="ru-RU" alt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четвёртые </a:t>
            </a:r>
            <a:r>
              <a:rPr lang="ru-RU" altLang="ru-RU" sz="24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– </a:t>
            </a:r>
            <a:r>
              <a:rPr lang="ru-RU" alt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сказки</a:t>
            </a:r>
            <a:endParaRPr lang="ru-RU" altLang="ru-RU" sz="24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Franklin Gothic Book" panose="020B0503020102020204" pitchFamily="34" charset="0"/>
            </a:endParaRPr>
          </a:p>
          <a:p>
            <a:pPr>
              <a:lnSpc>
                <a:spcPct val="110000"/>
              </a:lnSpc>
              <a:buClr>
                <a:srgbClr val="660066"/>
              </a:buClr>
              <a:buFont typeface="Times New Roman" panose="02020603050405020304" pitchFamily="18" charset="0"/>
              <a:buChar char="●"/>
            </a:pPr>
            <a:r>
              <a:rPr lang="ru-RU" altLang="ru-RU" sz="24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Одни любят рисовать красками, другие – карандашом, а кто-то даже </a:t>
            </a:r>
            <a:r>
              <a:rPr lang="ru-RU" alt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иглой</a:t>
            </a:r>
            <a:endParaRPr lang="ru-RU" altLang="ru-RU" sz="24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Franklin Gothic Book" panose="020B0503020102020204" pitchFamily="34" charset="0"/>
            </a:endParaRPr>
          </a:p>
          <a:p>
            <a:pPr>
              <a:lnSpc>
                <a:spcPct val="110000"/>
              </a:lnSpc>
              <a:buClr>
                <a:srgbClr val="660066"/>
              </a:buClr>
              <a:buFont typeface="Times New Roman" panose="02020603050405020304" pitchFamily="18" charset="0"/>
              <a:buChar char="●"/>
            </a:pPr>
            <a:r>
              <a:rPr lang="ru-RU" altLang="ru-RU" sz="24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Давайте познакомимся </a:t>
            </a:r>
            <a:r>
              <a:rPr lang="ru-RU" alt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с </a:t>
            </a:r>
            <a:r>
              <a:rPr lang="ru-RU" altLang="ru-RU" sz="24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некоторыми </a:t>
            </a:r>
            <a:r>
              <a:rPr lang="ru-RU" alt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художниками</a:t>
            </a:r>
            <a:endParaRPr lang="ru-RU" altLang="ru-RU" sz="24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Franklin Gothic Book" panose="020B0503020102020204" pitchFamily="34" charset="0"/>
            </a:endParaRPr>
          </a:p>
        </p:txBody>
      </p:sp>
      <p:pic>
        <p:nvPicPr>
          <p:cNvPr id="6148" name="Picture 4" descr="Pim05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836613"/>
            <a:ext cx="3600450" cy="5113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0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10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346" y="255104"/>
            <a:ext cx="7765322" cy="587151"/>
          </a:xfrm>
        </p:spPr>
        <p:txBody>
          <a:bodyPr>
            <a:normAutofit/>
          </a:bodyPr>
          <a:lstStyle/>
          <a:p>
            <a:r>
              <a:rPr lang="ru-RU" sz="3200" b="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Franklin Gothic Book" panose="020B0503020102020204" pitchFamily="34" charset="0"/>
              </a:rPr>
              <a:t>Лучшие иллюстраторы детских книг</a:t>
            </a:r>
            <a:endParaRPr lang="ru-RU" sz="3200" b="0" dirty="0"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Franklin Gothic Book" panose="020B0503020102020204" pitchFamily="34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15"/>
          </p:nvPr>
        </p:nvSpPr>
        <p:spPr>
          <a:xfrm>
            <a:off x="323528" y="1143607"/>
            <a:ext cx="3960440" cy="5597761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ru-RU" sz="1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Билибин</a:t>
            </a:r>
            <a:r>
              <a:rPr lang="ru-RU" sz="1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 Иван Яковлевич</a:t>
            </a:r>
          </a:p>
          <a:p>
            <a:pPr algn="l">
              <a:lnSpc>
                <a:spcPct val="100000"/>
              </a:lnSpc>
            </a:pPr>
            <a:r>
              <a:rPr lang="ru-RU" sz="1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Васнецов Юрий Алексеевич</a:t>
            </a:r>
          </a:p>
          <a:p>
            <a:pPr algn="l">
              <a:lnSpc>
                <a:spcPct val="100000"/>
              </a:lnSpc>
            </a:pPr>
            <a:r>
              <a:rPr lang="ru-RU" sz="1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Врубель Михаил Александрович</a:t>
            </a:r>
          </a:p>
          <a:p>
            <a:pPr algn="l">
              <a:lnSpc>
                <a:spcPct val="100000"/>
              </a:lnSpc>
            </a:pPr>
            <a:r>
              <a:rPr lang="ru-RU" sz="1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Елисеев Анатолий Михайлович</a:t>
            </a:r>
          </a:p>
          <a:p>
            <a:pPr algn="l">
              <a:lnSpc>
                <a:spcPct val="100000"/>
              </a:lnSpc>
            </a:pPr>
            <a:r>
              <a:rPr lang="ru-RU" sz="1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Конашевич Владимир Михайлович</a:t>
            </a:r>
          </a:p>
          <a:p>
            <a:pPr algn="l">
              <a:lnSpc>
                <a:spcPct val="100000"/>
              </a:lnSpc>
            </a:pPr>
            <a:r>
              <a:rPr lang="ru-RU" sz="1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Лебедев Владимир Васильевич</a:t>
            </a:r>
          </a:p>
          <a:p>
            <a:pPr algn="l">
              <a:lnSpc>
                <a:spcPct val="100000"/>
              </a:lnSpc>
            </a:pPr>
            <a:r>
              <a:rPr lang="ru-RU" sz="1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Маврина Татьяна Алексеевна</a:t>
            </a:r>
          </a:p>
          <a:p>
            <a:pPr algn="l">
              <a:lnSpc>
                <a:spcPct val="100000"/>
              </a:lnSpc>
            </a:pPr>
            <a:r>
              <a:rPr lang="ru-RU" sz="1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Малютин Сергей Васильевич</a:t>
            </a:r>
          </a:p>
          <a:p>
            <a:pPr algn="l">
              <a:lnSpc>
                <a:spcPct val="100000"/>
              </a:lnSpc>
            </a:pPr>
            <a:r>
              <a:rPr lang="ru-RU" sz="1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Нарбут Георгий Иванович</a:t>
            </a:r>
          </a:p>
          <a:p>
            <a:pPr algn="l">
              <a:lnSpc>
                <a:spcPct val="100000"/>
              </a:lnSpc>
            </a:pPr>
            <a:r>
              <a:rPr lang="ru-RU" sz="1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Лисснер</a:t>
            </a:r>
            <a:r>
              <a:rPr lang="ru-RU" sz="1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 Эрнест Эрнестович</a:t>
            </a:r>
          </a:p>
          <a:p>
            <a:pPr algn="l">
              <a:lnSpc>
                <a:spcPct val="100000"/>
              </a:lnSpc>
            </a:pPr>
            <a:r>
              <a:rPr lang="ru-RU" sz="1800" dirty="0" err="1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Майофис</a:t>
            </a:r>
            <a:r>
              <a:rPr lang="ru-RU" sz="180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 </a:t>
            </a:r>
            <a:r>
              <a:rPr lang="ru-RU" sz="1800" dirty="0" smtClean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Михаил</a:t>
            </a:r>
            <a:r>
              <a:rPr lang="ru-RU" sz="180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 Соломонович </a:t>
            </a:r>
            <a:endParaRPr lang="ru-RU" sz="1800" dirty="0" smtClean="0">
              <a:solidFill>
                <a:schemeClr val="tx2">
                  <a:lumMod val="20000"/>
                  <a:lumOff val="80000"/>
                </a:schemeClr>
              </a:solidFill>
              <a:effectLst/>
              <a:latin typeface="Franklin Gothic Book" panose="020B0503020102020204" pitchFamily="34" charset="0"/>
            </a:endParaRPr>
          </a:p>
          <a:p>
            <a:pPr algn="l"/>
            <a:endParaRPr lang="ru-RU" dirty="0" smtClean="0"/>
          </a:p>
          <a:p>
            <a:pPr algn="l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17"/>
          </p:nvPr>
        </p:nvSpPr>
        <p:spPr>
          <a:xfrm>
            <a:off x="5004048" y="1196752"/>
            <a:ext cx="3816424" cy="5256584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ru-RU" sz="72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Пахомов Алексей Федорович</a:t>
            </a:r>
          </a:p>
          <a:p>
            <a:pPr algn="l"/>
            <a:r>
              <a:rPr lang="ru-RU" sz="72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Поленова </a:t>
            </a:r>
            <a:r>
              <a:rPr lang="ru-RU" sz="72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Елена Дмитриевна</a:t>
            </a:r>
          </a:p>
          <a:p>
            <a:pPr algn="l"/>
            <a:r>
              <a:rPr lang="ru-RU" sz="72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Рачёв</a:t>
            </a:r>
            <a:r>
              <a:rPr lang="ru-RU" sz="72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 Евгений Михайлович</a:t>
            </a:r>
          </a:p>
          <a:p>
            <a:pPr algn="l"/>
            <a:r>
              <a:rPr lang="ru-RU" sz="72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Сутеев</a:t>
            </a:r>
            <a:r>
              <a:rPr lang="ru-RU" sz="72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 Владимир Григорьевич</a:t>
            </a:r>
          </a:p>
          <a:p>
            <a:pPr algn="l"/>
            <a:r>
              <a:rPr lang="ru-RU" sz="72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Токмаков</a:t>
            </a:r>
            <a:r>
              <a:rPr lang="ru-RU" sz="72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 Лев </a:t>
            </a:r>
            <a:r>
              <a:rPr lang="ru-RU" sz="72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Алексеевич</a:t>
            </a:r>
          </a:p>
          <a:p>
            <a:pPr algn="l"/>
            <a:r>
              <a:rPr lang="ru-RU" sz="72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Траугот</a:t>
            </a:r>
            <a:r>
              <a:rPr lang="ru-RU" sz="72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ru-RU" sz="72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Г. А. В. </a:t>
            </a:r>
            <a:r>
              <a:rPr lang="ru-RU" sz="72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 </a:t>
            </a:r>
          </a:p>
          <a:p>
            <a:pPr algn="l"/>
            <a:r>
              <a:rPr lang="ru-RU" sz="7200" dirty="0" smtClean="0">
                <a:solidFill>
                  <a:schemeClr val="tx2">
                    <a:lumMod val="75000"/>
                  </a:schemeClr>
                </a:solidFill>
                <a:latin typeface="Franklin Gothic Book" panose="020B0503020102020204" pitchFamily="34" charset="0"/>
              </a:rPr>
              <a:t>(Отец </a:t>
            </a:r>
            <a:r>
              <a:rPr lang="ru-RU" sz="7200" dirty="0">
                <a:solidFill>
                  <a:schemeClr val="tx2">
                    <a:lumMod val="75000"/>
                  </a:schemeClr>
                </a:solidFill>
                <a:latin typeface="Franklin Gothic Book" panose="020B0503020102020204" pitchFamily="34" charset="0"/>
              </a:rPr>
              <a:t>Георгий Николаевич, </a:t>
            </a:r>
            <a:endParaRPr lang="ru-RU" sz="7200" dirty="0" smtClean="0">
              <a:solidFill>
                <a:schemeClr val="tx2">
                  <a:lumMod val="75000"/>
                </a:schemeClr>
              </a:solidFill>
              <a:latin typeface="Franklin Gothic Book" panose="020B0503020102020204" pitchFamily="34" charset="0"/>
            </a:endParaRPr>
          </a:p>
          <a:p>
            <a:pPr algn="l"/>
            <a:r>
              <a:rPr lang="ru-RU" sz="7200" dirty="0" smtClean="0">
                <a:solidFill>
                  <a:schemeClr val="tx2">
                    <a:lumMod val="75000"/>
                  </a:schemeClr>
                </a:solidFill>
                <a:latin typeface="Franklin Gothic Book" panose="020B0503020102020204" pitchFamily="34" charset="0"/>
              </a:rPr>
              <a:t>сыновья Александр </a:t>
            </a:r>
            <a:r>
              <a:rPr lang="ru-RU" sz="7200" dirty="0">
                <a:solidFill>
                  <a:schemeClr val="tx2">
                    <a:lumMod val="75000"/>
                  </a:schemeClr>
                </a:solidFill>
                <a:latin typeface="Franklin Gothic Book" panose="020B0503020102020204" pitchFamily="34" charset="0"/>
              </a:rPr>
              <a:t>Георгиевич и </a:t>
            </a:r>
            <a:endParaRPr lang="ru-RU" sz="7200" dirty="0" smtClean="0">
              <a:solidFill>
                <a:schemeClr val="tx2">
                  <a:lumMod val="75000"/>
                </a:schemeClr>
              </a:solidFill>
              <a:latin typeface="Franklin Gothic Book" panose="020B0503020102020204" pitchFamily="34" charset="0"/>
            </a:endParaRPr>
          </a:p>
          <a:p>
            <a:pPr algn="l"/>
            <a:r>
              <a:rPr lang="ru-RU" sz="7200" dirty="0" smtClean="0">
                <a:solidFill>
                  <a:schemeClr val="tx2">
                    <a:lumMod val="75000"/>
                  </a:schemeClr>
                </a:solidFill>
                <a:latin typeface="Franklin Gothic Book" panose="020B0503020102020204" pitchFamily="34" charset="0"/>
              </a:rPr>
              <a:t>Валерий Георгиевич)</a:t>
            </a:r>
          </a:p>
          <a:p>
            <a:pPr algn="l"/>
            <a:r>
              <a:rPr lang="ru-RU" sz="72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Чарушин</a:t>
            </a:r>
            <a:r>
              <a:rPr lang="ru-RU" sz="72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ru-RU" sz="72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Евгений Иванович</a:t>
            </a:r>
          </a:p>
          <a:p>
            <a:pPr algn="l"/>
            <a:r>
              <a:rPr lang="ru-RU" sz="72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Чарушин</a:t>
            </a:r>
            <a:r>
              <a:rPr lang="ru-RU" sz="72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 Никита Евгеньевич</a:t>
            </a:r>
          </a:p>
          <a:p>
            <a:pPr algn="l"/>
            <a:r>
              <a:rPr lang="ru-RU" sz="72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Чарушина</a:t>
            </a:r>
            <a:r>
              <a:rPr lang="ru-RU" sz="72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 Наталья Никитична</a:t>
            </a:r>
          </a:p>
          <a:p>
            <a:pPr algn="l"/>
            <a:r>
              <a:rPr lang="ru-RU" sz="72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Репкин</a:t>
            </a:r>
            <a:r>
              <a:rPr lang="ru-RU" sz="72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 Петр Петрович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8321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17512"/>
          </a:xfrm>
        </p:spPr>
        <p:txBody>
          <a:bodyPr>
            <a:normAutofit fontScale="90000"/>
          </a:bodyPr>
          <a:lstStyle/>
          <a:p>
            <a:r>
              <a:rPr lang="ru-RU" altLang="ru-RU" sz="4000" b="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Franklin Gothic Book" panose="020B0503020102020204" pitchFamily="34" charset="0"/>
              </a:rPr>
              <a:t>Васнецов Юрий Алексеевич</a:t>
            </a:r>
            <a:endParaRPr lang="ru-RU" altLang="ru-RU" sz="4000" b="0" dirty="0">
              <a:solidFill>
                <a:schemeClr val="accent1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220411" y="1124744"/>
            <a:ext cx="4330700" cy="521811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Clr>
                <a:srgbClr val="660066"/>
              </a:buClr>
              <a:buFont typeface="Times New Roman" panose="02020603050405020304" pitchFamily="18" charset="0"/>
              <a:buChar char="●"/>
            </a:pPr>
            <a:r>
              <a:rPr lang="ru-RU" altLang="ru-RU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Его творчество широко известно. Уже </a:t>
            </a:r>
            <a:r>
              <a:rPr lang="ru-RU" altLang="ru-RU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не одно поколение ребят смотрят книги </a:t>
            </a:r>
            <a:r>
              <a:rPr lang="ru-RU" altLang="ru-RU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с </a:t>
            </a:r>
            <a:r>
              <a:rPr lang="ru-RU" altLang="ru-RU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его </a:t>
            </a:r>
            <a:r>
              <a:rPr lang="ru-RU" altLang="ru-RU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иллюстрациями</a:t>
            </a:r>
          </a:p>
          <a:p>
            <a:pPr>
              <a:lnSpc>
                <a:spcPct val="80000"/>
              </a:lnSpc>
              <a:buClr>
                <a:srgbClr val="660066"/>
              </a:buClr>
              <a:buFont typeface="Times New Roman" panose="02020603050405020304" pitchFamily="18" charset="0"/>
              <a:buChar char="●"/>
            </a:pPr>
            <a:endParaRPr lang="ru-RU" altLang="ru-RU" sz="2400" b="1" dirty="0">
              <a:solidFill>
                <a:schemeClr val="accent1">
                  <a:lumMod val="20000"/>
                  <a:lumOff val="80000"/>
                </a:schemeClr>
              </a:solidFill>
              <a:latin typeface="Franklin Gothic Book" panose="020B0503020102020204" pitchFamily="34" charset="0"/>
            </a:endParaRPr>
          </a:p>
          <a:p>
            <a:pPr>
              <a:lnSpc>
                <a:spcPct val="80000"/>
              </a:lnSpc>
              <a:buClr>
                <a:srgbClr val="660066"/>
              </a:buClr>
              <a:buFont typeface="Times New Roman" panose="02020603050405020304" pitchFamily="18" charset="0"/>
              <a:buChar char="●"/>
            </a:pPr>
            <a:r>
              <a:rPr lang="ru-RU" altLang="ru-RU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Родился художник 	в старинном городе Вятка, где каждый год проходили весёлые </a:t>
            </a:r>
            <a:r>
              <a:rPr lang="ru-RU" altLang="ru-RU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ярмарки</a:t>
            </a:r>
          </a:p>
          <a:p>
            <a:pPr>
              <a:lnSpc>
                <a:spcPct val="80000"/>
              </a:lnSpc>
              <a:buClr>
                <a:srgbClr val="660066"/>
              </a:buClr>
              <a:buFont typeface="Times New Roman" panose="02020603050405020304" pitchFamily="18" charset="0"/>
              <a:buChar char="●"/>
            </a:pPr>
            <a:endParaRPr lang="ru-RU" altLang="ru-RU" sz="2400" b="1" dirty="0">
              <a:solidFill>
                <a:schemeClr val="accent1">
                  <a:lumMod val="20000"/>
                  <a:lumOff val="80000"/>
                </a:schemeClr>
              </a:solidFill>
              <a:latin typeface="Franklin Gothic Book" panose="020B0503020102020204" pitchFamily="34" charset="0"/>
            </a:endParaRPr>
          </a:p>
          <a:p>
            <a:pPr>
              <a:lnSpc>
                <a:spcPct val="80000"/>
              </a:lnSpc>
              <a:buClr>
                <a:srgbClr val="660066"/>
              </a:buClr>
              <a:buFont typeface="Times New Roman" panose="02020603050405020304" pitchFamily="18" charset="0"/>
              <a:buChar char="●"/>
            </a:pPr>
            <a:r>
              <a:rPr lang="ru-RU" altLang="ru-RU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Каждый раз, когда художник работал над книгой, возникал волшебный мир сказки, так хорошо знакомый нам с </a:t>
            </a:r>
            <a:r>
              <a:rPr lang="ru-RU" altLang="ru-RU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детства</a:t>
            </a:r>
            <a:endParaRPr lang="ru-RU" altLang="ru-RU" sz="2400" b="1" dirty="0">
              <a:solidFill>
                <a:schemeClr val="accent1">
                  <a:lumMod val="20000"/>
                  <a:lumOff val="80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340768"/>
            <a:ext cx="3623406" cy="4536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742332"/>
      </a:dk2>
      <a:lt2>
        <a:srgbClr val="EE91A0"/>
      </a:lt2>
      <a:accent1>
        <a:srgbClr val="E03754"/>
      </a:accent1>
      <a:accent2>
        <a:srgbClr val="E86C2E"/>
      </a:accent2>
      <a:accent3>
        <a:srgbClr val="DAB250"/>
      </a:accent3>
      <a:accent4>
        <a:srgbClr val="60C4AA"/>
      </a:accent4>
      <a:accent5>
        <a:srgbClr val="51A9DB"/>
      </a:accent5>
      <a:accent6>
        <a:srgbClr val="976AC9"/>
      </a:accent6>
      <a:hlink>
        <a:srgbClr val="D5445E"/>
      </a:hlink>
      <a:folHlink>
        <a:srgbClr val="E17C8E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6B2E858E-683F-40D9-B4CB-284D097F3AC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Дамаск</Template>
  <TotalTime>1174</TotalTime>
  <Words>348</Words>
  <Application>Microsoft Office PowerPoint</Application>
  <PresentationFormat>Экран (4:3)</PresentationFormat>
  <Paragraphs>58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Arial</vt:lpstr>
      <vt:lpstr>Bookman Old Style</vt:lpstr>
      <vt:lpstr>Franklin Gothic Book</vt:lpstr>
      <vt:lpstr>Impact</vt:lpstr>
      <vt:lpstr>InformShadowCTT</vt:lpstr>
      <vt:lpstr>Rockwell</vt:lpstr>
      <vt:lpstr>Times New Roman</vt:lpstr>
      <vt:lpstr>Damask</vt:lpstr>
      <vt:lpstr>Художники-иллюстраторы детских книг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Лучшие иллюстраторы детских книг</vt:lpstr>
      <vt:lpstr>Васнецов Юрий Алексеевич</vt:lpstr>
      <vt:lpstr>Презентация PowerPoint</vt:lpstr>
    </vt:vector>
  </TitlesOfParts>
  <Company>X_Labs Co,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</dc:title>
  <dc:creator>Raptor_RB</dc:creator>
  <cp:lastModifiedBy>Люба</cp:lastModifiedBy>
  <cp:revision>60</cp:revision>
  <dcterms:created xsi:type="dcterms:W3CDTF">2008-09-10T10:18:32Z</dcterms:created>
  <dcterms:modified xsi:type="dcterms:W3CDTF">2018-09-20T15:26:12Z</dcterms:modified>
</cp:coreProperties>
</file>