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1" saveSubsetFonts="1">
  <p:sldMasterIdLst>
    <p:sldMasterId id="2147484169" r:id="rId1"/>
  </p:sldMasterIdLst>
  <p:sldIdLst>
    <p:sldId id="262" r:id="rId2"/>
    <p:sldId id="263" r:id="rId3"/>
    <p:sldId id="269" r:id="rId4"/>
    <p:sldId id="276" r:id="rId5"/>
    <p:sldId id="273" r:id="rId6"/>
    <p:sldId id="277" r:id="rId7"/>
    <p:sldId id="264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A5AB"/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8" d="100"/>
          <a:sy n="118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EDA8F-337D-429A-9F98-88FC96CA487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863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5721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1405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8505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4008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677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5348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D3DA-C200-4356-B527-78AA1B0B9C4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5011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4D49-D34F-49B8-A9C5-E856B42266C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931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99B61-B2AE-49AD-9017-A0CB915A3B4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727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376D-83D1-4B88-878F-13C06879F78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546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12FA-3497-4175-8A5F-8366C464066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8168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4A9D-750F-4F8A-AB1D-488C1BD263B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7883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3D6A2-03F7-4C22-A3DC-A34800FAC4C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379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C305A-6D91-4F4A-BA8C-B186CBB5A32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159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D5889-35A8-4BA2-B2CF-77900A436B7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22578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43DE-0029-4C87-B5EE-32917BA04E5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6306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6C11-194B-41D2-9011-417B89725C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76232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  <p:sldLayoutId id="2147484183" r:id="rId14"/>
    <p:sldLayoutId id="2147484184" r:id="rId15"/>
    <p:sldLayoutId id="2147484185" r:id="rId16"/>
    <p:sldLayoutId id="21474841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528" y="260351"/>
            <a:ext cx="8640960" cy="280860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33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Очень любил рисовать Васнецов зверей. Одевает своих героев празднично, нарядно. Злых зверей старался художник </a:t>
            </a:r>
            <a:r>
              <a:rPr lang="ru-RU" altLang="ru-RU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не </a:t>
            </a:r>
            <a:r>
              <a:rPr lang="ru-RU" altLang="ru-RU" sz="33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наряжать – не заслужили они красивой </a:t>
            </a:r>
            <a:r>
              <a:rPr lang="ru-RU" altLang="ru-RU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одежды</a:t>
            </a:r>
            <a:endParaRPr lang="ru-RU" altLang="ru-RU" sz="33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33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Замечательные избы рисовал Васнецов для своих любимых зверей – расписные, уютные, гостеприимные. Сразу видно, </a:t>
            </a:r>
            <a:r>
              <a:rPr lang="ru-RU" altLang="ru-RU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что </a:t>
            </a:r>
            <a:r>
              <a:rPr lang="ru-RU" altLang="ru-RU" sz="33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живёт в них неплохой народец – мастера на все </a:t>
            </a:r>
            <a:r>
              <a:rPr lang="ru-RU" altLang="ru-RU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руки</a:t>
            </a:r>
            <a:endParaRPr lang="ru-RU" altLang="ru-RU" sz="33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  <a:p>
            <a:pPr>
              <a:lnSpc>
                <a:spcPct val="11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33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Долгожданное утро – большая радость. Запел петух во всё горло, золотое солнце лучи пустило, как стрелы</a:t>
            </a:r>
            <a:r>
              <a:rPr lang="ru-RU" altLang="ru-RU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. Так </a:t>
            </a:r>
            <a:r>
              <a:rPr lang="ru-RU" altLang="ru-RU" sz="33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художник может передать красками любое настроение.</a:t>
            </a:r>
          </a:p>
          <a:p>
            <a:pPr>
              <a:lnSpc>
                <a:spcPct val="8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endParaRPr lang="ru-RU" altLang="ru-RU" sz="2000" b="1" dirty="0">
              <a:latin typeface="Franklin Gothic Book" panose="020B0503020102020204" pitchFamily="34" charset="0"/>
            </a:endParaRPr>
          </a:p>
        </p:txBody>
      </p:sp>
      <p:pic>
        <p:nvPicPr>
          <p:cNvPr id="8198" name="Picture 6" descr="рисунки Васнец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374" y="2913233"/>
            <a:ext cx="2483402" cy="2913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9" name="Picture 7" descr="рисунки Васнецова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99203"/>
            <a:ext cx="3024336" cy="3528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03" y="2938484"/>
            <a:ext cx="2808312" cy="2283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ru-RU" altLang="ru-RU" sz="4000" b="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Franklin Gothic Book" panose="020B0503020102020204" pitchFamily="34" charset="0"/>
              </a:rPr>
              <a:t>Маврина</a:t>
            </a:r>
            <a:r>
              <a:rPr lang="ru-RU" altLang="ru-RU" sz="4000" b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Franklin Gothic Book" panose="020B0503020102020204" pitchFamily="34" charset="0"/>
              </a:rPr>
              <a:t> Татьяна Алексеевна</a:t>
            </a:r>
            <a:endParaRPr lang="ru-RU" altLang="ru-RU" sz="4000" b="0" dirty="0"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484784"/>
            <a:ext cx="4114800" cy="52895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Очень любила сказки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и. также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, как и Юрий Васнецов, она в детстве часто бывала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на 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ярмарке – и те игрушки, которые она видела там, стали истоком её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творчества</a:t>
            </a:r>
          </a:p>
          <a:p>
            <a:pPr marL="0" indent="0">
              <a:lnSpc>
                <a:spcPct val="90000"/>
              </a:lnSpc>
              <a:buClr>
                <a:srgbClr val="660066"/>
              </a:buClr>
              <a:buNone/>
            </a:pPr>
            <a:endParaRPr lang="ru-RU" altLang="ru-RU" sz="24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9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Её рисунки похожи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на 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игрушки или расписные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пряники</a:t>
            </a:r>
            <a:endParaRPr lang="ru-RU" altLang="ru-RU" sz="24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90000"/>
              </a:lnSpc>
            </a:pPr>
            <a:endParaRPr lang="ru-RU" altLang="ru-RU" sz="2400" b="1" dirty="0">
              <a:latin typeface="Franklin Gothic Book" panose="020B05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24743"/>
            <a:ext cx="3384376" cy="4820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9573" y="836712"/>
            <a:ext cx="2555776" cy="575945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b="1" dirty="0">
                <a:latin typeface="Franklin Gothic Book" panose="020B0503020102020204" pitchFamily="34" charset="0"/>
              </a:rPr>
              <a:t>У </a:t>
            </a:r>
            <a:r>
              <a:rPr lang="ru-RU" altLang="ru-RU" b="1" dirty="0" smtClean="0">
                <a:latin typeface="Franklin Gothic Book" panose="020B0503020102020204" pitchFamily="34" charset="0"/>
              </a:rPr>
              <a:t>Татьяны Мавриной </a:t>
            </a:r>
            <a:r>
              <a:rPr lang="ru-RU" altLang="ru-RU" b="1" dirty="0">
                <a:latin typeface="Franklin Gothic Book" panose="020B0503020102020204" pitchFamily="34" charset="0"/>
              </a:rPr>
              <a:t>особый сказочный </a:t>
            </a:r>
            <a:r>
              <a:rPr lang="ru-RU" altLang="ru-RU" b="1" dirty="0" smtClean="0">
                <a:latin typeface="Franklin Gothic Book" panose="020B0503020102020204" pitchFamily="34" charset="0"/>
              </a:rPr>
              <a:t>мир.    К </a:t>
            </a:r>
            <a:r>
              <a:rPr lang="ru-RU" altLang="ru-RU" b="1" dirty="0">
                <a:latin typeface="Franklin Gothic Book" panose="020B0503020102020204" pitchFamily="34" charset="0"/>
              </a:rPr>
              <a:t>месту тут синие волки, </a:t>
            </a:r>
            <a:r>
              <a:rPr lang="ru-RU" altLang="ru-RU" b="1" dirty="0" smtClean="0">
                <a:latin typeface="Franklin Gothic Book" panose="020B0503020102020204" pitchFamily="34" charset="0"/>
              </a:rPr>
              <a:t>петухи в </a:t>
            </a:r>
            <a:r>
              <a:rPr lang="ru-RU" altLang="ru-RU" b="1" dirty="0">
                <a:latin typeface="Franklin Gothic Book" panose="020B0503020102020204" pitchFamily="34" charset="0"/>
              </a:rPr>
              <a:t>ярком оперении, </a:t>
            </a:r>
            <a:r>
              <a:rPr lang="ru-RU" altLang="ru-RU" b="1" dirty="0" smtClean="0">
                <a:latin typeface="Franklin Gothic Book" panose="020B0503020102020204" pitchFamily="34" charset="0"/>
              </a:rPr>
              <a:t>сказочный ветер…</a:t>
            </a:r>
            <a:endParaRPr lang="ru-RU" altLang="ru-RU" b="1" dirty="0">
              <a:latin typeface="Franklin Gothic Book" panose="020B0503020102020204" pitchFamily="34" charset="0"/>
            </a:endParaRPr>
          </a:p>
        </p:txBody>
      </p:sp>
      <p:pic>
        <p:nvPicPr>
          <p:cNvPr id="15365" name="Picture 5" descr="Pim05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97" y="404664"/>
            <a:ext cx="1872208" cy="1773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6" name="Picture 6" descr="Pim059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"/>
          <a:stretch/>
        </p:blipFill>
        <p:spPr bwMode="auto">
          <a:xfrm>
            <a:off x="2156756" y="3501008"/>
            <a:ext cx="2251216" cy="2856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7" name="Picture 7" descr="Pim059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26" y="3501008"/>
            <a:ext cx="2260097" cy="2856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r="10494"/>
          <a:stretch/>
        </p:blipFill>
        <p:spPr>
          <a:xfrm>
            <a:off x="107504" y="3501008"/>
            <a:ext cx="1872301" cy="2848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r="1662"/>
          <a:stretch/>
        </p:blipFill>
        <p:spPr>
          <a:xfrm>
            <a:off x="7011577" y="3501008"/>
            <a:ext cx="2051652" cy="2875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04664"/>
            <a:ext cx="3517185" cy="2494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42715" y="476672"/>
            <a:ext cx="5015855" cy="53609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Татьяна Маврина великолепно чувствует книжный организм, каждую страницу она заполняет изобразительными комментариями, продумывает каждый заголовок, буквицы, даже </a:t>
            </a:r>
            <a:r>
              <a:rPr lang="ru-RU" alt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Franklin Gothic Book" panose="020B0503020102020204" pitchFamily="34" charset="0"/>
              </a:rPr>
              <a:t>шрифт</a:t>
            </a:r>
            <a:endParaRPr lang="ru-RU" altLang="ru-RU" sz="2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Franklin Gothic Book" panose="020B0503020102020204" pitchFamily="34" charset="0"/>
            </a:endParaRPr>
          </a:p>
        </p:txBody>
      </p:sp>
      <p:pic>
        <p:nvPicPr>
          <p:cNvPr id="23556" name="Picture 4" descr="Pim05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2982913" cy="3614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3" y="3009162"/>
            <a:ext cx="2383008" cy="1732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2" y="4883018"/>
            <a:ext cx="4388150" cy="1718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43" y="3037115"/>
            <a:ext cx="2198208" cy="1704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924" y="4148335"/>
            <a:ext cx="3312368" cy="2463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1520" y="333375"/>
            <a:ext cx="5472113" cy="237648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За книгу «</a:t>
            </a:r>
            <a:r>
              <a:rPr lang="ru-RU" altLang="ru-RU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Тарарушки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ru-RU" altLang="ru-RU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тарарушки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 – это русские игрушки» Маврина удостоена Золотой медали Академии художеств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СССР</a:t>
            </a:r>
            <a:endParaRPr lang="ru-RU" altLang="ru-RU" sz="24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Она также лауреат международной премии Г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. Х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.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Андерсена</a:t>
            </a:r>
            <a:endParaRPr lang="ru-RU" altLang="ru-RU" sz="24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0484" name="Picture 4" descr="Pim05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78" y="620688"/>
            <a:ext cx="2636837" cy="5702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6" y="2679240"/>
            <a:ext cx="2288880" cy="3039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5"/>
          <a:stretch/>
        </p:blipFill>
        <p:spPr>
          <a:xfrm>
            <a:off x="3115080" y="2924944"/>
            <a:ext cx="2510622" cy="3059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ru-RU" altLang="ru-RU" sz="4000" b="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Franklin Gothic Book" panose="020B0503020102020204" pitchFamily="34" charset="0"/>
              </a:rPr>
              <a:t>Пахомов</a:t>
            </a:r>
            <a:r>
              <a:rPr lang="ru-RU" altLang="ru-RU" sz="4000" b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Franklin Gothic Book" panose="020B0503020102020204" pitchFamily="34" charset="0"/>
              </a:rPr>
              <a:t> Алексей Фёдорович </a:t>
            </a:r>
            <a:endParaRPr lang="ru-RU" altLang="ru-RU" sz="4000" b="0" dirty="0"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752"/>
            <a:ext cx="4762500" cy="626536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Художник </a:t>
            </a:r>
            <a:r>
              <a:rPr lang="ru-RU" alt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(</a:t>
            </a: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1900-1973) очень любил рисовать детей, особенно крестьянских, так как сам родился </a:t>
            </a:r>
            <a:r>
              <a:rPr lang="ru-RU" alt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в </a:t>
            </a: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деревне </a:t>
            </a:r>
            <a:r>
              <a:rPr lang="ru-RU" altLang="ru-RU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Варламово</a:t>
            </a: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 Вологодской </a:t>
            </a:r>
            <a:r>
              <a:rPr lang="ru-RU" alt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губернии</a:t>
            </a:r>
            <a:endParaRPr lang="ru-RU" altLang="ru-RU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8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Отец его был старостой, поэтому бумага в доме водилась</a:t>
            </a:r>
            <a:r>
              <a:rPr lang="ru-RU" alt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. Очень </a:t>
            </a: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скоро маленький Алёша пристрастился к рисованию, </a:t>
            </a:r>
            <a:r>
              <a:rPr lang="ru-RU" alt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о </a:t>
            </a: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чём пошла молва по окрестным </a:t>
            </a:r>
            <a:r>
              <a:rPr lang="ru-RU" alt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деревням</a:t>
            </a:r>
            <a:endParaRPr lang="ru-RU" altLang="ru-RU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8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В 6 лет он пошёл в школу, после окончания которой барин Зубов определил его учиться 	на казенный счет в Начальное училище, а затем в Петроград </a:t>
            </a:r>
            <a:r>
              <a:rPr lang="ru-RU" alt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в </a:t>
            </a: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училище рисования барона </a:t>
            </a:r>
            <a:r>
              <a:rPr lang="ru-RU" altLang="ru-RU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Штиглица</a:t>
            </a:r>
            <a:endParaRPr lang="ru-RU" altLang="ru-RU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8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В 18 лет Пахомов сам стал учителем </a:t>
            </a:r>
            <a:r>
              <a:rPr lang="ru-RU" alt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рисования</a:t>
            </a:r>
            <a:endParaRPr lang="ru-RU" altLang="ru-RU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654" r="12988" b="13896"/>
          <a:stretch/>
        </p:blipFill>
        <p:spPr>
          <a:xfrm flipH="1">
            <a:off x="5364088" y="980728"/>
            <a:ext cx="3384376" cy="4968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528" y="300976"/>
            <a:ext cx="2520280" cy="632269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Иллюстрации Пахомова интересно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разглядывать</a:t>
            </a:r>
            <a:endParaRPr lang="ru-RU" altLang="ru-RU" sz="24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Одежда детей совсем непохожа на ту, которую носишь ты и вещи отличаются от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наших</a:t>
            </a:r>
            <a:endParaRPr lang="ru-RU" altLang="ru-RU" sz="24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Но главное, чем согреты работы художника – умные, приветливые, добрые лица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детей</a:t>
            </a:r>
            <a:endParaRPr lang="ru-RU" altLang="ru-RU" sz="24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buClr>
                <a:srgbClr val="660066"/>
              </a:buClr>
              <a:buFont typeface="Times New Roman" panose="02020603050405020304" pitchFamily="18" charset="0"/>
              <a:buChar char="●"/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Художник знает, что жизнь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этих 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детей нелегка,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он 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никогда не смеётся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над 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ними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. Только </a:t>
            </a: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чуть </a:t>
            </a:r>
            <a:r>
              <a:rPr lang="ru-RU" alt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Book" panose="020B0503020102020204" pitchFamily="34" charset="0"/>
              </a:rPr>
              <a:t>улыбается</a:t>
            </a:r>
            <a:endParaRPr lang="ru-RU" altLang="ru-RU" sz="2400" b="1" dirty="0">
              <a:solidFill>
                <a:schemeClr val="accent1">
                  <a:lumMod val="20000"/>
                  <a:lumOff val="80000"/>
                </a:schemeClr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</a:pPr>
            <a:endParaRPr lang="ru-RU" altLang="ru-RU" sz="2400" b="1" dirty="0">
              <a:solidFill>
                <a:schemeClr val="accent1">
                  <a:lumMod val="60000"/>
                  <a:lumOff val="4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245" name="Picture 5" descr="Похом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t="4126" r="6420" b="5332"/>
          <a:stretch/>
        </p:blipFill>
        <p:spPr bwMode="auto">
          <a:xfrm>
            <a:off x="6141126" y="3671342"/>
            <a:ext cx="2808313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01" y="291466"/>
            <a:ext cx="2060077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561" y="540995"/>
            <a:ext cx="2118999" cy="2364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83" y="3407121"/>
            <a:ext cx="311832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85119"/>
            <a:ext cx="2001175" cy="2620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1174</TotalTime>
  <Words>316</Words>
  <Application>Microsoft Office PowerPoint</Application>
  <PresentationFormat>Экран (4:3)</PresentationFormat>
  <Paragraphs>20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Bookman Old Style</vt:lpstr>
      <vt:lpstr>Franklin Gothic Book</vt:lpstr>
      <vt:lpstr>Rockwell</vt:lpstr>
      <vt:lpstr>Times New Roman</vt:lpstr>
      <vt:lpstr>Damask</vt:lpstr>
      <vt:lpstr>Презентация PowerPoint</vt:lpstr>
      <vt:lpstr>Маврина Татьяна Алексеевна</vt:lpstr>
      <vt:lpstr>Презентация PowerPoint</vt:lpstr>
      <vt:lpstr>Презентация PowerPoint</vt:lpstr>
      <vt:lpstr>Презентация PowerPoint</vt:lpstr>
      <vt:lpstr>Пахомов Алексей Фёдорович </vt:lpstr>
      <vt:lpstr>Презентация PowerPoint</vt:lpstr>
    </vt:vector>
  </TitlesOfParts>
  <Company>X_Labs Co,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</dc:title>
  <dc:creator>Raptor_RB</dc:creator>
  <cp:lastModifiedBy>Люба</cp:lastModifiedBy>
  <cp:revision>60</cp:revision>
  <dcterms:created xsi:type="dcterms:W3CDTF">2008-09-10T10:18:32Z</dcterms:created>
  <dcterms:modified xsi:type="dcterms:W3CDTF">2018-09-20T16:00:31Z</dcterms:modified>
</cp:coreProperties>
</file>