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18" saveSubsetFonts="1">
  <p:sldMasterIdLst>
    <p:sldMasterId id="2147484169" r:id="rId1"/>
  </p:sldMasterIdLst>
  <p:sldIdLst>
    <p:sldId id="278" r:id="rId2"/>
    <p:sldId id="265" r:id="rId3"/>
    <p:sldId id="274" r:id="rId4"/>
    <p:sldId id="280" r:id="rId5"/>
    <p:sldId id="281" r:id="rId6"/>
    <p:sldId id="275" r:id="rId7"/>
    <p:sldId id="266" r:id="rId8"/>
    <p:sldId id="282" r:id="rId9"/>
    <p:sldId id="283" r:id="rId10"/>
    <p:sldId id="267" r:id="rId11"/>
    <p:sldId id="285" r:id="rId12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9A5AB"/>
    <a:srgbClr val="660066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BC89EF96-8CEA-46FF-86C4-4CE0E7609802}" styleName="Светлый стиль 3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>
      <p:cViewPr varScale="1">
        <p:scale>
          <a:sx n="118" d="100"/>
          <a:sy n="118" d="100"/>
        </p:scale>
        <p:origin x="1386" y="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347" y="1122363"/>
            <a:ext cx="7773308" cy="2387600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347" y="3602038"/>
            <a:ext cx="7773308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AEDA8F-337D-429A-9F98-88FC96CA4876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286313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55" y="4289373"/>
            <a:ext cx="7775673" cy="819355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5355" y="621322"/>
            <a:ext cx="7775673" cy="3379735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5108728"/>
            <a:ext cx="7774499" cy="68247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96C11-194B-41D2-9011-417B89725C94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957210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6" y="609601"/>
            <a:ext cx="7765322" cy="3424859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7" y="4204820"/>
            <a:ext cx="7765321" cy="159218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96C11-194B-41D2-9011-417B89725C94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214055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609600"/>
            <a:ext cx="6977064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3610032"/>
            <a:ext cx="6564224" cy="426812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5" y="4204821"/>
            <a:ext cx="7765322" cy="158638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96C11-194B-41D2-9011-417B89725C94}" type="slidenum">
              <a:rPr lang="ru-RU" altLang="ru-RU" smtClean="0"/>
              <a:pPr/>
              <a:t>‹#›</a:t>
            </a:fld>
            <a:endParaRPr lang="ru-RU" altLang="ru-RU"/>
          </a:p>
        </p:txBody>
      </p:sp>
      <p:sp>
        <p:nvSpPr>
          <p:cNvPr id="10" name="TextBox 9"/>
          <p:cNvSpPr txBox="1"/>
          <p:nvPr/>
        </p:nvSpPr>
        <p:spPr>
          <a:xfrm>
            <a:off x="505245" y="641749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946721" y="3073376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885053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55" y="2126943"/>
            <a:ext cx="7766495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4650556"/>
            <a:ext cx="776532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96C11-194B-41D2-9011-417B89725C94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340082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345" y="609601"/>
            <a:ext cx="7765322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346" y="2088320"/>
            <a:ext cx="2474217" cy="823305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346" y="2911624"/>
            <a:ext cx="2474217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3658" y="2088320"/>
            <a:ext cx="2473919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33659" y="2911624"/>
            <a:ext cx="2474866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4" y="2088320"/>
            <a:ext cx="2468408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82260" y="2911624"/>
            <a:ext cx="2468408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96C11-194B-41D2-9011-417B89725C94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96775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346" y="609601"/>
            <a:ext cx="7765322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5347" y="3989147"/>
            <a:ext cx="247421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819015" y="2092235"/>
            <a:ext cx="2205038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5347" y="4565409"/>
            <a:ext cx="2474216" cy="122579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2026" y="3989147"/>
            <a:ext cx="2474237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426747" y="2092235"/>
            <a:ext cx="2197894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331011" y="4565408"/>
            <a:ext cx="2475252" cy="122579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80067" y="3989147"/>
            <a:ext cx="2467425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6114603" y="2092235"/>
            <a:ext cx="2199085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79973" y="4565410"/>
            <a:ext cx="2470694" cy="122579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96C11-194B-41D2-9011-417B89725C94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753483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CD3DA-C200-4356-B527-78AA1B0B9C48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1550113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609600"/>
            <a:ext cx="1906993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346" y="609600"/>
            <a:ext cx="5744029" cy="518160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04D49-D34F-49B8-A9C5-E856B42266C8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193133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963BBF3D-B7BF-4583-8460-4134B7407E55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221250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99B61-B2AE-49AD-9017-A0CB915A3B43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87272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1933" y="657227"/>
            <a:ext cx="7300134" cy="2852737"/>
          </a:xfrm>
        </p:spPr>
        <p:txBody>
          <a:bodyPr anchor="b">
            <a:normAutofit/>
          </a:bodyPr>
          <a:lstStyle>
            <a:lvl1pPr>
              <a:defRPr sz="3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21933" y="3602039"/>
            <a:ext cx="7300134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9376D-83D1-4B88-878F-13C06879F780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354665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7" y="609601"/>
            <a:ext cx="7765321" cy="1326321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346" y="2088320"/>
            <a:ext cx="3829503" cy="370288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0052" y="2088320"/>
            <a:ext cx="3820616" cy="370288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D12FA-3497-4175-8A5F-8366C464066D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9816806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7" y="609601"/>
            <a:ext cx="7765321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5427" y="2088320"/>
            <a:ext cx="3600326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346" y="2912232"/>
            <a:ext cx="3830406" cy="287896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59230" y="2088320"/>
            <a:ext cx="3591437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912232"/>
            <a:ext cx="3821518" cy="287896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B4A9D-750F-4F8A-AB1D-488C1BD263B1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6788329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73D6A2-03F7-4C22-A3DC-A34800FAC4C0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337917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C305A-6D91-4F4A-BA8C-B186CBB5A322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815921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7921" y="609600"/>
            <a:ext cx="2949178" cy="2362200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08548" y="609600"/>
            <a:ext cx="4642119" cy="5181600"/>
          </a:xfrm>
        </p:spPr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7921" y="2971801"/>
            <a:ext cx="2949178" cy="2819399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D5889-35A8-4BA2-B2CF-77900A436B78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13225780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7921" y="609600"/>
            <a:ext cx="4167603" cy="2362200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49932" y="758881"/>
            <a:ext cx="2966938" cy="4883038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2971800"/>
            <a:ext cx="4171242" cy="28194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743DE-0029-4C87-B5EE-32917BA04E5C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463066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347" y="609601"/>
            <a:ext cx="7765321" cy="1326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46" y="2096064"/>
            <a:ext cx="7765322" cy="3695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59052" y="5883276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346" y="5883276"/>
            <a:ext cx="50046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85509" y="5883276"/>
            <a:ext cx="5651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396C11-194B-41D2-9011-417B89725C94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5762328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170" r:id="rId1"/>
    <p:sldLayoutId id="2147484171" r:id="rId2"/>
    <p:sldLayoutId id="2147484172" r:id="rId3"/>
    <p:sldLayoutId id="2147484173" r:id="rId4"/>
    <p:sldLayoutId id="2147484174" r:id="rId5"/>
    <p:sldLayoutId id="2147484175" r:id="rId6"/>
    <p:sldLayoutId id="2147484176" r:id="rId7"/>
    <p:sldLayoutId id="2147484177" r:id="rId8"/>
    <p:sldLayoutId id="2147484178" r:id="rId9"/>
    <p:sldLayoutId id="2147484179" r:id="rId10"/>
    <p:sldLayoutId id="2147484180" r:id="rId11"/>
    <p:sldLayoutId id="2147484181" r:id="rId12"/>
    <p:sldLayoutId id="2147484182" r:id="rId13"/>
    <p:sldLayoutId id="2147484183" r:id="rId14"/>
    <p:sldLayoutId id="2147484184" r:id="rId15"/>
    <p:sldLayoutId id="2147484185" r:id="rId16"/>
    <p:sldLayoutId id="2147484186" r:id="rId17"/>
    <p:sldLayoutId id="2147484187" r:id="rId18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400" b="1" i="0" kern="1200" cap="all">
          <a:solidFill>
            <a:schemeClr val="tx1"/>
          </a:solidFill>
          <a:effectLst>
            <a:outerShdw blurRad="50800" dist="63500" dir="2700000" algn="tl" rotWithShape="0">
              <a:srgbClr val="000000">
                <a:alpha val="48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5.png"/><Relationship Id="rId10" Type="http://schemas.microsoft.com/office/2007/relationships/hdphoto" Target="../media/hdphoto5.wdp"/><Relationship Id="rId4" Type="http://schemas.microsoft.com/office/2007/relationships/hdphoto" Target="../media/hdphoto2.wdp"/><Relationship Id="rId9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7.wdp"/><Relationship Id="rId5" Type="http://schemas.openxmlformats.org/officeDocument/2006/relationships/image" Target="../media/image10.png"/><Relationship Id="rId4" Type="http://schemas.microsoft.com/office/2007/relationships/hdphoto" Target="../media/hdphoto6.wdp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7" Type="http://schemas.microsoft.com/office/2007/relationships/hdphoto" Target="../media/hdphoto10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.xml"/><Relationship Id="rId6" Type="http://schemas.microsoft.com/office/2007/relationships/hdphoto" Target="../media/hdphoto12.wdp"/><Relationship Id="rId5" Type="http://schemas.openxmlformats.org/officeDocument/2006/relationships/image" Target="../media/image20.png"/><Relationship Id="rId4" Type="http://schemas.microsoft.com/office/2007/relationships/hdphoto" Target="../media/hdphoto11.wdp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3.png"/><Relationship Id="rId7" Type="http://schemas.microsoft.com/office/2007/relationships/hdphoto" Target="../media/hdphoto15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microsoft.com/office/2007/relationships/hdphoto" Target="../media/hdphoto14.wdp"/><Relationship Id="rId9" Type="http://schemas.microsoft.com/office/2007/relationships/hdphoto" Target="../media/hdphoto16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ru-RU" altLang="ru-RU" sz="4000" b="0" dirty="0" err="1" smtClean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Franklin Gothic Book" panose="020B0503020102020204" pitchFamily="34" charset="0"/>
              </a:rPr>
              <a:t>Чарушин</a:t>
            </a:r>
            <a:r>
              <a:rPr lang="ru-RU" altLang="ru-RU" sz="4000" b="0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Franklin Gothic Book" panose="020B0503020102020204" pitchFamily="34" charset="0"/>
              </a:rPr>
              <a:t> Евгений Иванович</a:t>
            </a:r>
            <a:endParaRPr lang="ru-RU" altLang="ru-RU" sz="4000" b="0" dirty="0">
              <a:solidFill>
                <a:schemeClr val="accent1">
                  <a:lumMod val="60000"/>
                  <a:lumOff val="40000"/>
                </a:schemeClr>
              </a:solidFill>
              <a:effectLst/>
            </a:endParaRPr>
          </a:p>
        </p:txBody>
      </p:sp>
      <p:sp>
        <p:nvSpPr>
          <p:cNvPr id="25603" name="Rectangle 3"/>
          <p:cNvSpPr>
            <a:spLocks noGrp="1" noChangeArrowheads="1"/>
          </p:cNvSpPr>
          <p:nvPr>
            <p:ph idx="1"/>
          </p:nvPr>
        </p:nvSpPr>
        <p:spPr>
          <a:xfrm>
            <a:off x="391157" y="1215998"/>
            <a:ext cx="4186808" cy="5145088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00000"/>
              </a:lnSpc>
              <a:buClr>
                <a:srgbClr val="660066"/>
              </a:buClr>
              <a:buFont typeface="Times New Roman" panose="02020603050405020304" pitchFamily="18" charset="0"/>
              <a:buChar char="●"/>
            </a:pPr>
            <a:r>
              <a:rPr lang="ru-RU" altLang="ru-RU" sz="2400" dirty="0"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latin typeface="Franklin Gothic Book" panose="020B0503020102020204" pitchFamily="34" charset="0"/>
              </a:rPr>
              <a:t>Книги о животных иллюстрируют </a:t>
            </a:r>
            <a:r>
              <a:rPr lang="ru-RU" altLang="ru-RU" sz="2400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latin typeface="Franklin Gothic Book" panose="020B0503020102020204" pitchFamily="34" charset="0"/>
              </a:rPr>
              <a:t>художники-анималисты. Евгений Иванович </a:t>
            </a:r>
            <a:r>
              <a:rPr lang="ru-RU" altLang="ru-RU" sz="2400" dirty="0"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latin typeface="Franklin Gothic Book" panose="020B0503020102020204" pitchFamily="34" charset="0"/>
              </a:rPr>
              <a:t>один из таких </a:t>
            </a:r>
            <a:r>
              <a:rPr lang="ru-RU" altLang="ru-RU" sz="2400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latin typeface="Franklin Gothic Book" panose="020B0503020102020204" pitchFamily="34" charset="0"/>
              </a:rPr>
              <a:t>художников</a:t>
            </a:r>
          </a:p>
          <a:p>
            <a:pPr>
              <a:lnSpc>
                <a:spcPct val="100000"/>
              </a:lnSpc>
              <a:buClr>
                <a:srgbClr val="660066"/>
              </a:buClr>
              <a:buFont typeface="Times New Roman" panose="02020603050405020304" pitchFamily="18" charset="0"/>
              <a:buChar char="●"/>
            </a:pPr>
            <a:endParaRPr lang="ru-RU" altLang="ru-RU" sz="2400" dirty="0">
              <a:solidFill>
                <a:schemeClr val="accent1">
                  <a:lumMod val="20000"/>
                  <a:lumOff val="80000"/>
                </a:schemeClr>
              </a:solidFill>
              <a:effectLst/>
              <a:latin typeface="Franklin Gothic Book" panose="020B0503020102020204" pitchFamily="34" charset="0"/>
            </a:endParaRPr>
          </a:p>
          <a:p>
            <a:pPr>
              <a:lnSpc>
                <a:spcPct val="100000"/>
              </a:lnSpc>
              <a:buClr>
                <a:srgbClr val="660066"/>
              </a:buClr>
              <a:buFont typeface="Times New Roman" panose="02020603050405020304" pitchFamily="18" charset="0"/>
              <a:buChar char="●"/>
            </a:pPr>
            <a:r>
              <a:rPr lang="ru-RU" altLang="ru-RU" sz="2400" dirty="0"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latin typeface="Franklin Gothic Book" panose="020B0503020102020204" pitchFamily="34" charset="0"/>
              </a:rPr>
              <a:t>Родился он в Вятке. Мальчик рос рядом с тайгой и, конечно, дом был полон разными животными. </a:t>
            </a:r>
            <a:r>
              <a:rPr lang="ru-RU" altLang="ru-RU" sz="2400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latin typeface="Franklin Gothic Book" panose="020B0503020102020204" pitchFamily="34" charset="0"/>
              </a:rPr>
              <a:t>Он </a:t>
            </a:r>
            <a:r>
              <a:rPr lang="ru-RU" altLang="ru-RU" sz="2400" dirty="0"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latin typeface="Franklin Gothic Book" panose="020B0503020102020204" pitchFamily="34" charset="0"/>
              </a:rPr>
              <a:t>их кормил, лечил, </a:t>
            </a:r>
            <a:r>
              <a:rPr lang="ru-RU" altLang="ru-RU" sz="2400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latin typeface="Franklin Gothic Book" panose="020B0503020102020204" pitchFamily="34" charset="0"/>
              </a:rPr>
              <a:t>приручал</a:t>
            </a:r>
          </a:p>
          <a:p>
            <a:pPr>
              <a:lnSpc>
                <a:spcPct val="100000"/>
              </a:lnSpc>
              <a:buClr>
                <a:srgbClr val="660066"/>
              </a:buClr>
              <a:buFont typeface="Times New Roman" panose="02020603050405020304" pitchFamily="18" charset="0"/>
              <a:buChar char="●"/>
            </a:pPr>
            <a:endParaRPr lang="ru-RU" altLang="ru-RU" sz="2400" dirty="0">
              <a:solidFill>
                <a:schemeClr val="accent1">
                  <a:lumMod val="20000"/>
                  <a:lumOff val="80000"/>
                </a:schemeClr>
              </a:solidFill>
              <a:effectLst/>
              <a:latin typeface="Franklin Gothic Book" panose="020B0503020102020204" pitchFamily="34" charset="0"/>
            </a:endParaRPr>
          </a:p>
          <a:p>
            <a:pPr>
              <a:lnSpc>
                <a:spcPct val="100000"/>
              </a:lnSpc>
              <a:buClr>
                <a:srgbClr val="660066"/>
              </a:buClr>
              <a:buFont typeface="Times New Roman" panose="02020603050405020304" pitchFamily="18" charset="0"/>
              <a:buChar char="●"/>
            </a:pPr>
            <a:r>
              <a:rPr lang="ru-RU" altLang="ru-RU" sz="2400" dirty="0"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latin typeface="Franklin Gothic Book" panose="020B0503020102020204" pitchFamily="34" charset="0"/>
              </a:rPr>
              <a:t>Когда вырос, стал художником, и его рисунки заселились самыми разными зверями и </a:t>
            </a:r>
            <a:r>
              <a:rPr lang="ru-RU" altLang="ru-RU" sz="2400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latin typeface="Franklin Gothic Book" panose="020B0503020102020204" pitchFamily="34" charset="0"/>
              </a:rPr>
              <a:t>птицами</a:t>
            </a:r>
            <a:endParaRPr lang="ru-RU" altLang="ru-RU" sz="2400" dirty="0">
              <a:solidFill>
                <a:schemeClr val="accent1">
                  <a:lumMod val="20000"/>
                  <a:lumOff val="80000"/>
                </a:schemeClr>
              </a:solidFill>
              <a:effectLst/>
              <a:latin typeface="Franklin Gothic Book" panose="020B05030201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206314"/>
            <a:ext cx="4092933" cy="469460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25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2000"/>
                                        <p:tgtEl>
                                          <p:spTgt spid="256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2000"/>
                                        <p:tgtEl>
                                          <p:spTgt spid="256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38" name="Rectangle 26"/>
          <p:cNvSpPr>
            <a:spLocks noGrp="1" noChangeArrowheads="1"/>
          </p:cNvSpPr>
          <p:nvPr>
            <p:ph type="title"/>
          </p:nvPr>
        </p:nvSpPr>
        <p:spPr>
          <a:xfrm>
            <a:off x="1" y="274638"/>
            <a:ext cx="9144000" cy="561975"/>
          </a:xfrm>
        </p:spPr>
        <p:txBody>
          <a:bodyPr>
            <a:noAutofit/>
          </a:bodyPr>
          <a:lstStyle/>
          <a:p>
            <a:r>
              <a:rPr lang="ru-RU" altLang="ru-RU" sz="2800" b="0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Franklin Gothic Book" panose="020B0503020102020204" pitchFamily="34" charset="0"/>
              </a:rPr>
              <a:t>Повторим особенности в работе художников</a:t>
            </a:r>
          </a:p>
        </p:txBody>
      </p:sp>
      <p:graphicFrame>
        <p:nvGraphicFramePr>
          <p:cNvPr id="13415" name="Group 10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1792506"/>
              </p:ext>
            </p:extLst>
          </p:nvPr>
        </p:nvGraphicFramePr>
        <p:xfrm>
          <a:off x="395536" y="847117"/>
          <a:ext cx="8496175" cy="5660199"/>
        </p:xfrm>
        <a:graphic>
          <a:graphicData uri="http://schemas.openxmlformats.org/drawingml/2006/table">
            <a:tbl>
              <a:tblPr>
                <a:tableStyleId>{BC89EF96-8CEA-46FF-86C4-4CE0E7609802}</a:tableStyleId>
              </a:tblPr>
              <a:tblGrid>
                <a:gridCol w="2511281"/>
                <a:gridCol w="5984894"/>
              </a:tblGrid>
              <a:tr h="55300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8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    </a:t>
                      </a:r>
                      <a:r>
                        <a:rPr kumimoji="0" lang="ru-RU" altLang="ru-RU" sz="2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Художники</a:t>
                      </a:r>
                      <a:endParaRPr kumimoji="0" lang="ru-RU" altLang="ru-RU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8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                     </a:t>
                      </a:r>
                      <a:r>
                        <a:rPr kumimoji="0" lang="ru-RU" altLang="ru-RU" sz="2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Особенности</a:t>
                      </a:r>
                      <a:endParaRPr kumimoji="0" lang="ru-RU" altLang="ru-RU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horzOverflow="overflow">
                    <a:lnL w="12700" cmpd="sng">
                      <a:noFill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73571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Юрий Васнецов</a:t>
                      </a:r>
                      <a:endParaRPr kumimoji="0" lang="ru-RU" alt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Сказки – добрых зверей одевает в нарядные одежды</a:t>
                      </a:r>
                      <a:endParaRPr kumimoji="0" lang="ru-RU" alt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horzOverflow="overflow">
                    <a:lnL w="12700" cmpd="sng">
                      <a:noFill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7141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Татьяна Маврина</a:t>
                      </a:r>
                      <a:endParaRPr kumimoji="0" lang="ru-RU" alt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Сказки – рисунки похожи на игрушки или пряники</a:t>
                      </a:r>
                      <a:endParaRPr kumimoji="0" lang="ru-RU" alt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horzOverflow="overflow">
                    <a:lnL w="12700" cmpd="sng">
                      <a:noFill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9150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Алексей Пахомов</a:t>
                      </a:r>
                      <a:endParaRPr kumimoji="0" lang="ru-RU" alt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Рисует крестьянских детей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horzOverflow="overflow">
                    <a:lnL w="12700" cmpd="sng">
                      <a:noFill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96735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Евгений Чарушин</a:t>
                      </a:r>
                      <a:endParaRPr kumimoji="0" lang="ru-RU" alt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Анималист. Рисует детёнышей зверей. Использует коричневые и чёрно-синие оттенки</a:t>
                      </a:r>
                      <a:endParaRPr kumimoji="0" lang="ru-RU" alt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horzOverflow="overflow">
                    <a:lnL w="12700" cmpd="sng">
                      <a:noFill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31808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Валерий и Александр Траугот</a:t>
                      </a:r>
                      <a:endParaRPr kumimoji="0" lang="ru-RU" alt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Не делают эскизов, но выполняют много различных вариантов; в иллюстрациях сверкает белое, словно они сделаны из фарфора</a:t>
                      </a:r>
                      <a:endParaRPr kumimoji="0" lang="ru-RU" alt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horzOverflow="overflow">
                    <a:lnL w="12700" cmpd="sng">
                      <a:noFill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67698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Михаил </a:t>
                      </a:r>
                      <a:r>
                        <a:rPr kumimoji="0" lang="ru-RU" altLang="ru-RU" sz="180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Майофис</a:t>
                      </a:r>
                      <a:endParaRPr kumimoji="0" lang="ru-RU" alt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Техника офорта. Процарапаны иглой на металле</a:t>
                      </a:r>
                      <a:endParaRPr kumimoji="0" lang="ru-RU" alt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horzOverflow="overflow">
                    <a:lnL w="12700" cmpd="sng">
                      <a:noFill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38" grpId="0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b="0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Franklin Gothic Book" panose="020B0503020102020204" pitchFamily="34" charset="0"/>
              </a:rPr>
              <a:t>Словарик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2133600"/>
            <a:ext cx="8229600" cy="3992563"/>
          </a:xfrm>
        </p:spPr>
        <p:txBody>
          <a:bodyPr/>
          <a:lstStyle/>
          <a:p>
            <a:pPr>
              <a:buClr>
                <a:srgbClr val="660066"/>
              </a:buClr>
              <a:buFont typeface="Times New Roman" panose="02020603050405020304" pitchFamily="18" charset="0"/>
              <a:buChar char="●"/>
            </a:pPr>
            <a:r>
              <a:rPr lang="ru-RU" altLang="ru-RU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Franklin Gothic Book" panose="020B0503020102020204" pitchFamily="34" charset="0"/>
              </a:rPr>
              <a:t>Анималист</a:t>
            </a:r>
            <a:r>
              <a:rPr lang="ru-RU" altLang="ru-RU" b="1" dirty="0">
                <a:latin typeface="Franklin Gothic Book" panose="020B0503020102020204" pitchFamily="34" charset="0"/>
              </a:rPr>
              <a:t> – живописец или скульптор, изображающий </a:t>
            </a:r>
            <a:r>
              <a:rPr lang="ru-RU" altLang="ru-RU" b="1" dirty="0" smtClean="0">
                <a:latin typeface="Franklin Gothic Book" panose="020B0503020102020204" pitchFamily="34" charset="0"/>
              </a:rPr>
              <a:t>животных</a:t>
            </a:r>
            <a:endParaRPr lang="ru-RU" altLang="ru-RU" b="1" dirty="0">
              <a:latin typeface="Franklin Gothic Book" panose="020B0503020102020204" pitchFamily="34" charset="0"/>
            </a:endParaRPr>
          </a:p>
          <a:p>
            <a:pPr>
              <a:buClr>
                <a:srgbClr val="660066"/>
              </a:buClr>
              <a:buFont typeface="Times New Roman" panose="02020603050405020304" pitchFamily="18" charset="0"/>
              <a:buChar char="●"/>
            </a:pPr>
            <a:r>
              <a:rPr lang="ru-RU" altLang="ru-RU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Franklin Gothic Book" panose="020B0503020102020204" pitchFamily="34" charset="0"/>
              </a:rPr>
              <a:t>Офорт</a:t>
            </a:r>
            <a:r>
              <a:rPr lang="ru-RU" altLang="ru-RU" b="1" dirty="0">
                <a:latin typeface="Franklin Gothic Book" panose="020B0503020102020204" pitchFamily="34" charset="0"/>
              </a:rPr>
              <a:t> – гравюра на </a:t>
            </a:r>
            <a:r>
              <a:rPr lang="ru-RU" altLang="ru-RU" b="1" dirty="0" smtClean="0">
                <a:latin typeface="Franklin Gothic Book" panose="020B0503020102020204" pitchFamily="34" charset="0"/>
              </a:rPr>
              <a:t>металле</a:t>
            </a:r>
            <a:endParaRPr lang="ru-RU" altLang="ru-RU" b="1" dirty="0">
              <a:latin typeface="Franklin Gothic Book" panose="020B0503020102020204" pitchFamily="34" charset="0"/>
            </a:endParaRPr>
          </a:p>
          <a:p>
            <a:pPr>
              <a:buClr>
                <a:srgbClr val="660066"/>
              </a:buClr>
              <a:buFont typeface="Times New Roman" panose="02020603050405020304" pitchFamily="18" charset="0"/>
              <a:buChar char="●"/>
            </a:pPr>
            <a:r>
              <a:rPr lang="ru-RU" altLang="ru-RU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Franklin Gothic Book" panose="020B0503020102020204" pitchFamily="34" charset="0"/>
              </a:rPr>
              <a:t>Эскиз</a:t>
            </a:r>
            <a:r>
              <a:rPr lang="ru-RU" altLang="ru-RU" b="1" dirty="0">
                <a:latin typeface="Franklin Gothic Book" panose="020B0503020102020204" pitchFamily="34" charset="0"/>
              </a:rPr>
              <a:t> – предварительный набросок </a:t>
            </a:r>
            <a:r>
              <a:rPr lang="ru-RU" altLang="ru-RU" b="1" dirty="0" smtClean="0">
                <a:latin typeface="Franklin Gothic Book" panose="020B0503020102020204" pitchFamily="34" charset="0"/>
              </a:rPr>
              <a:t>к </a:t>
            </a:r>
            <a:r>
              <a:rPr lang="ru-RU" altLang="ru-RU" b="1" dirty="0">
                <a:latin typeface="Franklin Gothic Book" panose="020B0503020102020204" pitchFamily="34" charset="0"/>
              </a:rPr>
              <a:t>картине, </a:t>
            </a:r>
            <a:r>
              <a:rPr lang="ru-RU" altLang="ru-RU" b="1" dirty="0" smtClean="0">
                <a:latin typeface="Franklin Gothic Book" panose="020B0503020102020204" pitchFamily="34" charset="0"/>
              </a:rPr>
              <a:t>рисунку</a:t>
            </a:r>
            <a:endParaRPr lang="ru-RU" altLang="ru-RU" b="1" dirty="0">
              <a:latin typeface="Franklin Gothic Book" panose="020B05030201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3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2000"/>
                                        <p:tgtEl>
                                          <p:spTgt spid="337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2000"/>
                                        <p:tgtEl>
                                          <p:spTgt spid="337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2000"/>
                                        <p:tgtEl>
                                          <p:spTgt spid="337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223045" y="3737262"/>
            <a:ext cx="5400600" cy="2921222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buClr>
                <a:srgbClr val="660066"/>
              </a:buClr>
              <a:buFont typeface="Times New Roman" panose="02020603050405020304" pitchFamily="18" charset="0"/>
              <a:buChar char="●"/>
            </a:pPr>
            <a:r>
              <a:rPr lang="ru-RU" altLang="ru-RU" dirty="0"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latin typeface="Franklin Gothic Book" panose="020B0503020102020204" pitchFamily="34" charset="0"/>
              </a:rPr>
              <a:t>Вскоре в детских книжках Маршака и Бианки появились его пушистые зверушки – подвижные, гибкие, настороженные или </a:t>
            </a:r>
            <a:r>
              <a:rPr lang="ru-RU" altLang="ru-RU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latin typeface="Franklin Gothic Book" panose="020B0503020102020204" pitchFamily="34" charset="0"/>
              </a:rPr>
              <a:t>доверчивые</a:t>
            </a:r>
            <a:endParaRPr lang="ru-RU" altLang="ru-RU" dirty="0">
              <a:solidFill>
                <a:schemeClr val="accent1">
                  <a:lumMod val="20000"/>
                  <a:lumOff val="80000"/>
                </a:schemeClr>
              </a:solidFill>
              <a:effectLst/>
              <a:latin typeface="Franklin Gothic Book" panose="020B0503020102020204" pitchFamily="34" charset="0"/>
            </a:endParaRPr>
          </a:p>
          <a:p>
            <a:pPr>
              <a:lnSpc>
                <a:spcPct val="100000"/>
              </a:lnSpc>
              <a:buClr>
                <a:srgbClr val="660066"/>
              </a:buClr>
              <a:buFont typeface="Times New Roman" panose="02020603050405020304" pitchFamily="18" charset="0"/>
              <a:buChar char="●"/>
            </a:pPr>
            <a:endParaRPr lang="ru-RU" altLang="ru-RU" dirty="0" smtClean="0">
              <a:solidFill>
                <a:schemeClr val="accent1">
                  <a:lumMod val="20000"/>
                  <a:lumOff val="80000"/>
                </a:schemeClr>
              </a:solidFill>
              <a:effectLst/>
              <a:latin typeface="Franklin Gothic Book" panose="020B0503020102020204" pitchFamily="34" charset="0"/>
            </a:endParaRPr>
          </a:p>
          <a:p>
            <a:pPr>
              <a:lnSpc>
                <a:spcPct val="100000"/>
              </a:lnSpc>
              <a:buClr>
                <a:srgbClr val="660066"/>
              </a:buClr>
              <a:buFont typeface="Times New Roman" panose="02020603050405020304" pitchFamily="18" charset="0"/>
              <a:buChar char="●"/>
            </a:pPr>
            <a:r>
              <a:rPr lang="ru-RU" altLang="ru-RU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latin typeface="Franklin Gothic Book" panose="020B0503020102020204" pitchFamily="34" charset="0"/>
              </a:rPr>
              <a:t>Особенно </a:t>
            </a:r>
            <a:r>
              <a:rPr lang="ru-RU" altLang="ru-RU" dirty="0" err="1"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latin typeface="Franklin Gothic Book" panose="020B0503020102020204" pitchFamily="34" charset="0"/>
              </a:rPr>
              <a:t>Чарушину</a:t>
            </a:r>
            <a:r>
              <a:rPr lang="ru-RU" altLang="ru-RU" dirty="0"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latin typeface="Franklin Gothic Book" panose="020B0503020102020204" pitchFamily="34" charset="0"/>
              </a:rPr>
              <a:t> нравилось рисовать детёнышей самых разных </a:t>
            </a:r>
            <a:r>
              <a:rPr lang="ru-RU" altLang="ru-RU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latin typeface="Franklin Gothic Book" panose="020B0503020102020204" pitchFamily="34" charset="0"/>
              </a:rPr>
              <a:t>животных</a:t>
            </a:r>
            <a:endParaRPr lang="ru-RU" altLang="ru-RU" dirty="0">
              <a:solidFill>
                <a:schemeClr val="accent1">
                  <a:lumMod val="20000"/>
                  <a:lumOff val="80000"/>
                </a:schemeClr>
              </a:solidFill>
              <a:effectLst/>
              <a:latin typeface="Century Gothic" panose="020B0502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3717032"/>
            <a:ext cx="2488653" cy="27682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89" t="2917" b="3679"/>
          <a:stretch/>
        </p:blipFill>
        <p:spPr>
          <a:xfrm>
            <a:off x="6831721" y="336863"/>
            <a:ext cx="2212606" cy="285391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937" y="336863"/>
            <a:ext cx="2015107" cy="239771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1498" y="350426"/>
            <a:ext cx="2010345" cy="26600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3469" y="350426"/>
            <a:ext cx="2136626" cy="27370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2000"/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222728" y="326055"/>
            <a:ext cx="3636714" cy="6119812"/>
          </a:xfrm>
        </p:spPr>
        <p:txBody>
          <a:bodyPr>
            <a:noAutofit/>
          </a:bodyPr>
          <a:lstStyle/>
          <a:p>
            <a:pPr>
              <a:lnSpc>
                <a:spcPct val="110000"/>
              </a:lnSpc>
              <a:buClr>
                <a:srgbClr val="660066"/>
              </a:buClr>
              <a:buFont typeface="Times New Roman" panose="02020603050405020304" pitchFamily="18" charset="0"/>
              <a:buChar char="●"/>
            </a:pPr>
            <a:r>
              <a:rPr lang="ru-RU" altLang="ru-RU" sz="2100" dirty="0"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latin typeface="Franklin Gothic Book" panose="020B0503020102020204" pitchFamily="34" charset="0"/>
              </a:rPr>
              <a:t>Он знал про них много интересных историй, которыми хотел поделиться с ребятами. Так он стал не только иллюстрировать, </a:t>
            </a:r>
            <a:r>
              <a:rPr lang="ru-RU" altLang="ru-RU" sz="2100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latin typeface="Franklin Gothic Book" panose="020B0503020102020204" pitchFamily="34" charset="0"/>
              </a:rPr>
              <a:t>но </a:t>
            </a:r>
            <a:r>
              <a:rPr lang="ru-RU" altLang="ru-RU" sz="2100" dirty="0"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latin typeface="Franklin Gothic Book" panose="020B0503020102020204" pitchFamily="34" charset="0"/>
              </a:rPr>
              <a:t>и писать </a:t>
            </a:r>
            <a:r>
              <a:rPr lang="ru-RU" altLang="ru-RU" sz="2100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latin typeface="Franklin Gothic Book" panose="020B0503020102020204" pitchFamily="34" charset="0"/>
              </a:rPr>
              <a:t>книжки</a:t>
            </a:r>
            <a:endParaRPr lang="ru-RU" altLang="ru-RU" sz="2100" dirty="0">
              <a:solidFill>
                <a:schemeClr val="accent1">
                  <a:lumMod val="20000"/>
                  <a:lumOff val="80000"/>
                </a:schemeClr>
              </a:solidFill>
              <a:effectLst/>
              <a:latin typeface="Franklin Gothic Book" panose="020B0503020102020204" pitchFamily="34" charset="0"/>
            </a:endParaRPr>
          </a:p>
          <a:p>
            <a:pPr>
              <a:lnSpc>
                <a:spcPct val="110000"/>
              </a:lnSpc>
              <a:buClr>
                <a:srgbClr val="660066"/>
              </a:buClr>
              <a:buFont typeface="Times New Roman" panose="02020603050405020304" pitchFamily="18" charset="0"/>
              <a:buChar char="●"/>
            </a:pPr>
            <a:r>
              <a:rPr lang="ru-RU" altLang="ru-RU" sz="2100" dirty="0"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latin typeface="Franklin Gothic Book" panose="020B0503020102020204" pitchFamily="34" charset="0"/>
              </a:rPr>
              <a:t>В истории «Про Томку» описаны и нарисованы похождения щенка Томки. По рисункам видно, </a:t>
            </a:r>
            <a:r>
              <a:rPr lang="ru-RU" altLang="ru-RU" sz="2100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latin typeface="Franklin Gothic Book" panose="020B0503020102020204" pitchFamily="34" charset="0"/>
              </a:rPr>
              <a:t>что </a:t>
            </a:r>
            <a:r>
              <a:rPr lang="ru-RU" altLang="ru-RU" sz="2100" dirty="0" err="1"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latin typeface="Franklin Gothic Book" panose="020B0503020102020204" pitchFamily="34" charset="0"/>
              </a:rPr>
              <a:t>Чарушин</a:t>
            </a:r>
            <a:r>
              <a:rPr lang="ru-RU" altLang="ru-RU" sz="2100" dirty="0"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latin typeface="Franklin Gothic Book" panose="020B0503020102020204" pitchFamily="34" charset="0"/>
              </a:rPr>
              <a:t> и Томка хорошо </a:t>
            </a:r>
            <a:r>
              <a:rPr lang="ru-RU" altLang="ru-RU" sz="2100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latin typeface="Franklin Gothic Book" panose="020B0503020102020204" pitchFamily="34" charset="0"/>
              </a:rPr>
              <a:t>знакомы</a:t>
            </a:r>
            <a:endParaRPr lang="ru-RU" altLang="ru-RU" sz="2100" dirty="0">
              <a:solidFill>
                <a:schemeClr val="accent1">
                  <a:lumMod val="20000"/>
                  <a:lumOff val="80000"/>
                </a:schemeClr>
              </a:solidFill>
              <a:effectLst/>
              <a:latin typeface="Franklin Gothic Book" panose="020B0503020102020204" pitchFamily="34" charset="0"/>
            </a:endParaRPr>
          </a:p>
          <a:p>
            <a:pPr>
              <a:lnSpc>
                <a:spcPct val="110000"/>
              </a:lnSpc>
              <a:buClr>
                <a:srgbClr val="660066"/>
              </a:buClr>
              <a:buFont typeface="Times New Roman" panose="02020603050405020304" pitchFamily="18" charset="0"/>
              <a:buChar char="●"/>
            </a:pPr>
            <a:r>
              <a:rPr lang="ru-RU" altLang="ru-RU" sz="2100" dirty="0"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latin typeface="Franklin Gothic Book" panose="020B0503020102020204" pitchFamily="34" charset="0"/>
              </a:rPr>
              <a:t>Рисунки </a:t>
            </a:r>
            <a:r>
              <a:rPr lang="ru-RU" altLang="ru-RU" sz="2100" dirty="0" err="1"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latin typeface="Franklin Gothic Book" panose="020B0503020102020204" pitchFamily="34" charset="0"/>
              </a:rPr>
              <a:t>Чарушина</a:t>
            </a:r>
            <a:r>
              <a:rPr lang="ru-RU" altLang="ru-RU" sz="2100" dirty="0"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latin typeface="Franklin Gothic Book" panose="020B0503020102020204" pitchFamily="34" charset="0"/>
              </a:rPr>
              <a:t> </a:t>
            </a:r>
            <a:r>
              <a:rPr lang="ru-RU" altLang="ru-RU" sz="2100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latin typeface="Franklin Gothic Book" panose="020B0503020102020204" pitchFamily="34" charset="0"/>
              </a:rPr>
              <a:t>не </a:t>
            </a:r>
            <a:r>
              <a:rPr lang="ru-RU" altLang="ru-RU" sz="2100" dirty="0"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latin typeface="Franklin Gothic Book" panose="020B0503020102020204" pitchFamily="34" charset="0"/>
              </a:rPr>
              <a:t>многокрасочны: </a:t>
            </a:r>
            <a:r>
              <a:rPr lang="ru-RU" altLang="ru-RU" sz="2100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latin typeface="Franklin Gothic Book" panose="020B0503020102020204" pitchFamily="34" charset="0"/>
              </a:rPr>
              <a:t>в </a:t>
            </a:r>
            <a:r>
              <a:rPr lang="ru-RU" altLang="ru-RU" sz="2100" dirty="0"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latin typeface="Franklin Gothic Book" panose="020B0503020102020204" pitchFamily="34" charset="0"/>
              </a:rPr>
              <a:t>основном использованы коричневые и чёрно-синие </a:t>
            </a:r>
            <a:r>
              <a:rPr lang="ru-RU" altLang="ru-RU" sz="2100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latin typeface="Franklin Gothic Book" panose="020B0503020102020204" pitchFamily="34" charset="0"/>
              </a:rPr>
              <a:t>оттенки</a:t>
            </a:r>
            <a:endParaRPr lang="ru-RU" altLang="ru-RU" sz="2100" dirty="0">
              <a:solidFill>
                <a:schemeClr val="accent1">
                  <a:lumMod val="20000"/>
                  <a:lumOff val="80000"/>
                </a:schemeClr>
              </a:solidFill>
              <a:effectLst/>
              <a:latin typeface="Franklin Gothic Book" panose="020B05030201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7" t="1898" r="2790" b="1294"/>
          <a:stretch/>
        </p:blipFill>
        <p:spPr>
          <a:xfrm>
            <a:off x="4032250" y="434449"/>
            <a:ext cx="2168396" cy="29888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6262" y="3385961"/>
            <a:ext cx="2397155" cy="31386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2250" y="3643799"/>
            <a:ext cx="2270546" cy="28808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6262" y="434449"/>
            <a:ext cx="2314203" cy="24481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2000"/>
                                        <p:tgtEl>
                                          <p:spTgt spid="21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2000"/>
                                        <p:tgtEl>
                                          <p:spTgt spid="21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35496" y="332656"/>
            <a:ext cx="9077162" cy="633412"/>
          </a:xfrm>
        </p:spPr>
        <p:txBody>
          <a:bodyPr>
            <a:normAutofit fontScale="90000"/>
          </a:bodyPr>
          <a:lstStyle/>
          <a:p>
            <a:r>
              <a:rPr lang="ru-RU" altLang="ru-RU" sz="4000" b="0" dirty="0" err="1" smtClean="0">
                <a:solidFill>
                  <a:schemeClr val="accent1">
                    <a:lumMod val="60000"/>
                    <a:lumOff val="40000"/>
                  </a:schemeClr>
                </a:solidFill>
                <a:effectLst/>
              </a:rPr>
              <a:t>Чарушин</a:t>
            </a:r>
            <a:r>
              <a:rPr lang="ru-RU" altLang="ru-RU" sz="4000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/>
              </a:rPr>
              <a:t> </a:t>
            </a:r>
            <a:r>
              <a:rPr lang="ru-RU" altLang="ru-RU" sz="4000" b="0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/>
              </a:rPr>
              <a:t>Никита Евгеньевич </a:t>
            </a:r>
            <a:endParaRPr lang="ru-RU" altLang="ru-RU" sz="4000" b="0" dirty="0">
              <a:solidFill>
                <a:schemeClr val="accent1">
                  <a:lumMod val="60000"/>
                  <a:lumOff val="40000"/>
                </a:schemeClr>
              </a:solidFill>
              <a:effectLst/>
            </a:endParaRPr>
          </a:p>
        </p:txBody>
      </p:sp>
      <p:sp>
        <p:nvSpPr>
          <p:cNvPr id="27651" name="Rectangle 3"/>
          <p:cNvSpPr>
            <a:spLocks noGrp="1" noChangeArrowheads="1"/>
          </p:cNvSpPr>
          <p:nvPr>
            <p:ph idx="1"/>
          </p:nvPr>
        </p:nvSpPr>
        <p:spPr>
          <a:xfrm>
            <a:off x="107504" y="948904"/>
            <a:ext cx="5040560" cy="1958876"/>
          </a:xfrm>
        </p:spPr>
        <p:txBody>
          <a:bodyPr/>
          <a:lstStyle/>
          <a:p>
            <a:pPr>
              <a:buClr>
                <a:srgbClr val="660066"/>
              </a:buClr>
              <a:buFont typeface="Times New Roman" panose="02020603050405020304" pitchFamily="18" charset="0"/>
              <a:buChar char="●"/>
            </a:pPr>
            <a:r>
              <a:rPr lang="ru-RU" altLang="ru-RU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Franklin Gothic Book" panose="020B0503020102020204" pitchFamily="34" charset="0"/>
              </a:rPr>
              <a:t>Сын </a:t>
            </a:r>
            <a:r>
              <a:rPr lang="ru-RU" altLang="ru-RU" b="1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Franklin Gothic Book" panose="020B0503020102020204" pitchFamily="34" charset="0"/>
              </a:rPr>
              <a:t>Чарушина</a:t>
            </a:r>
            <a:r>
              <a:rPr lang="ru-RU" altLang="ru-RU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Franklin Gothic Book" panose="020B0503020102020204" pitchFamily="34" charset="0"/>
              </a:rPr>
              <a:t>, Никита, тоже стал художником и тоже иллюстрирует книги, только рисунки его более </a:t>
            </a:r>
            <a:r>
              <a:rPr lang="ru-RU" altLang="ru-RU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Franklin Gothic Book" panose="020B0503020102020204" pitchFamily="34" charset="0"/>
              </a:rPr>
              <a:t>многокрасочны</a:t>
            </a:r>
            <a:endParaRPr lang="ru-RU" altLang="ru-RU" dirty="0">
              <a:solidFill>
                <a:schemeClr val="accent1">
                  <a:lumMod val="20000"/>
                  <a:lumOff val="80000"/>
                </a:schemeClr>
              </a:solidFill>
              <a:latin typeface="Franklin Gothic Book" panose="020B0503020102020204" pitchFamily="34" charset="0"/>
            </a:endParaRPr>
          </a:p>
          <a:p>
            <a:endParaRPr lang="ru-RU" altLang="ru-RU" dirty="0">
              <a:latin typeface="Franklin Gothic Book" panose="020B0503020102020204" pitchFamily="34" charset="0"/>
            </a:endParaRPr>
          </a:p>
        </p:txBody>
      </p:sp>
      <p:pic>
        <p:nvPicPr>
          <p:cNvPr id="27652" name="Picture 4" descr="рис чарушина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013" y="2204864"/>
            <a:ext cx="1872208" cy="23602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26" t="7921" r="6370"/>
          <a:stretch/>
        </p:blipFill>
        <p:spPr>
          <a:xfrm>
            <a:off x="5220072" y="1196752"/>
            <a:ext cx="3672408" cy="47434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4541" y="2204864"/>
            <a:ext cx="2517211" cy="34290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326" y="4745239"/>
            <a:ext cx="2808312" cy="19212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1000"/>
                                        <p:tgtEl>
                                          <p:spTgt spid="27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496" y="-99392"/>
            <a:ext cx="9108504" cy="1320927"/>
          </a:xfrm>
        </p:spPr>
        <p:txBody>
          <a:bodyPr/>
          <a:lstStyle/>
          <a:p>
            <a:r>
              <a:rPr lang="ru-RU" altLang="ru-RU" sz="3600" b="0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Franklin Gothic Book" panose="020B0503020102020204" pitchFamily="34" charset="0"/>
              </a:rPr>
              <a:t>Братья Валерий </a:t>
            </a:r>
            <a:r>
              <a:rPr lang="ru-RU" altLang="ru-RU" sz="3600" b="0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Franklin Gothic Book" panose="020B0503020102020204" pitchFamily="34" charset="0"/>
              </a:rPr>
              <a:t>и Александр </a:t>
            </a:r>
            <a:r>
              <a:rPr lang="ru-RU" altLang="ru-RU" sz="3600" b="0" dirty="0" err="1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Franklin Gothic Book" panose="020B0503020102020204" pitchFamily="34" charset="0"/>
              </a:rPr>
              <a:t>Траугот</a:t>
            </a:r>
            <a:endParaRPr lang="ru-RU" b="0" dirty="0">
              <a:solidFill>
                <a:schemeClr val="accent1">
                  <a:lumMod val="60000"/>
                  <a:lumOff val="40000"/>
                </a:schemeClr>
              </a:solidFill>
              <a:effectLst/>
            </a:endParaRPr>
          </a:p>
        </p:txBody>
      </p:sp>
      <p:sp>
        <p:nvSpPr>
          <p:cNvPr id="28675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54474" y="836712"/>
            <a:ext cx="4139952" cy="7705353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buClr>
                <a:srgbClr val="660066"/>
              </a:buClr>
              <a:buFont typeface="Times New Roman" panose="02020603050405020304" pitchFamily="18" charset="0"/>
              <a:buChar char="●"/>
            </a:pPr>
            <a:r>
              <a:rPr lang="ru-RU" altLang="ru-RU" sz="1900" dirty="0"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latin typeface="Franklin Gothic Book" panose="020B0503020102020204" pitchFamily="34" charset="0"/>
              </a:rPr>
              <a:t>Валерий и Александр </a:t>
            </a:r>
            <a:r>
              <a:rPr lang="ru-RU" altLang="ru-RU" sz="1900" dirty="0" err="1"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latin typeface="Franklin Gothic Book" panose="020B0503020102020204" pitchFamily="34" charset="0"/>
              </a:rPr>
              <a:t>Траугот</a:t>
            </a:r>
            <a:r>
              <a:rPr lang="ru-RU" altLang="ru-RU" sz="1900" dirty="0"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latin typeface="Franklin Gothic Book" panose="020B0503020102020204" pitchFamily="34" charset="0"/>
              </a:rPr>
              <a:t> были обыкновенными питерскими мальчишками. 	Их отец, театральный художник, учил сыновей </a:t>
            </a:r>
            <a:r>
              <a:rPr lang="ru-RU" altLang="ru-RU" sz="1900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latin typeface="Franklin Gothic Book" panose="020B0503020102020204" pitchFamily="34" charset="0"/>
              </a:rPr>
              <a:t>рисовать</a:t>
            </a:r>
            <a:endParaRPr lang="ru-RU" altLang="ru-RU" sz="1900" dirty="0">
              <a:solidFill>
                <a:schemeClr val="accent1">
                  <a:lumMod val="20000"/>
                  <a:lumOff val="80000"/>
                </a:schemeClr>
              </a:solidFill>
              <a:effectLst/>
              <a:latin typeface="Franklin Gothic Book" panose="020B0503020102020204" pitchFamily="34" charset="0"/>
            </a:endParaRPr>
          </a:p>
          <a:p>
            <a:pPr>
              <a:lnSpc>
                <a:spcPct val="100000"/>
              </a:lnSpc>
              <a:buClr>
                <a:srgbClr val="660066"/>
              </a:buClr>
              <a:buFont typeface="Times New Roman" panose="02020603050405020304" pitchFamily="18" charset="0"/>
              <a:buChar char="●"/>
            </a:pPr>
            <a:r>
              <a:rPr lang="ru-RU" altLang="ru-RU" sz="1900" dirty="0"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latin typeface="Franklin Gothic Book" panose="020B0503020102020204" pitchFamily="34" charset="0"/>
              </a:rPr>
              <a:t>Во время занятий старший, Саша, иногда потихоньку откладывал карандаш, незаметно становился за спиной брата и зорко наблюдал за его рисованием… А порой выхватывал лист, нёс к себе </a:t>
            </a:r>
            <a:r>
              <a:rPr lang="ru-RU" altLang="ru-RU" sz="1900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latin typeface="Franklin Gothic Book" panose="020B0503020102020204" pitchFamily="34" charset="0"/>
              </a:rPr>
              <a:t>на </a:t>
            </a:r>
            <a:r>
              <a:rPr lang="ru-RU" altLang="ru-RU" sz="1900" dirty="0"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latin typeface="Franklin Gothic Book" panose="020B0503020102020204" pitchFamily="34" charset="0"/>
              </a:rPr>
              <a:t>стол и быстро дорисовывал. Валерий </a:t>
            </a:r>
            <a:r>
              <a:rPr lang="ru-RU" altLang="ru-RU" sz="1900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latin typeface="Franklin Gothic Book" panose="020B0503020102020204" pitchFamily="34" charset="0"/>
              </a:rPr>
              <a:t>возмущался</a:t>
            </a:r>
            <a:endParaRPr lang="ru-RU" altLang="ru-RU" sz="1900" dirty="0">
              <a:solidFill>
                <a:schemeClr val="accent1">
                  <a:lumMod val="20000"/>
                  <a:lumOff val="80000"/>
                </a:schemeClr>
              </a:solidFill>
              <a:effectLst/>
              <a:latin typeface="Franklin Gothic Book" panose="020B0503020102020204" pitchFamily="34" charset="0"/>
            </a:endParaRPr>
          </a:p>
          <a:p>
            <a:pPr>
              <a:lnSpc>
                <a:spcPct val="100000"/>
              </a:lnSpc>
              <a:buClr>
                <a:srgbClr val="660066"/>
              </a:buClr>
              <a:buFont typeface="Times New Roman" panose="02020603050405020304" pitchFamily="18" charset="0"/>
              <a:buChar char="●"/>
            </a:pPr>
            <a:r>
              <a:rPr lang="ru-RU" altLang="ru-RU" sz="1900" dirty="0"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latin typeface="Franklin Gothic Book" panose="020B0503020102020204" pitchFamily="34" charset="0"/>
              </a:rPr>
              <a:t>Отец разводил их в стороны, расправлял помятый в драке лист и удивлялся: получалось что- то новое, необычное, </a:t>
            </a:r>
            <a:r>
              <a:rPr lang="ru-RU" altLang="ru-RU" sz="1900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latin typeface="Franklin Gothic Book" panose="020B0503020102020204" pitchFamily="34" charset="0"/>
              </a:rPr>
              <a:t>что </a:t>
            </a:r>
            <a:r>
              <a:rPr lang="ru-RU" altLang="ru-RU" sz="1900" dirty="0"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latin typeface="Franklin Gothic Book" panose="020B0503020102020204" pitchFamily="34" charset="0"/>
              </a:rPr>
              <a:t>каждый из братьев </a:t>
            </a:r>
            <a:r>
              <a:rPr lang="ru-RU" altLang="ru-RU" sz="1900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latin typeface="Franklin Gothic Book" panose="020B0503020102020204" pitchFamily="34" charset="0"/>
              </a:rPr>
              <a:t>в </a:t>
            </a:r>
            <a:r>
              <a:rPr lang="ru-RU" altLang="ru-RU" sz="1900" dirty="0"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latin typeface="Franklin Gothic Book" panose="020B0503020102020204" pitchFamily="34" charset="0"/>
              </a:rPr>
              <a:t>отдельности не мог бы </a:t>
            </a:r>
            <a:r>
              <a:rPr lang="ru-RU" altLang="ru-RU" sz="1900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latin typeface="Franklin Gothic Book" panose="020B0503020102020204" pitchFamily="34" charset="0"/>
              </a:rPr>
              <a:t>изобразить</a:t>
            </a:r>
            <a:endParaRPr lang="ru-RU" altLang="ru-RU" sz="1900" dirty="0">
              <a:solidFill>
                <a:schemeClr val="accent1">
                  <a:lumMod val="20000"/>
                  <a:lumOff val="80000"/>
                </a:schemeClr>
              </a:solidFill>
              <a:effectLst/>
              <a:latin typeface="Franklin Gothic Book" panose="020B05030201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9464" y="1988840"/>
            <a:ext cx="4572000" cy="32735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28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2000"/>
                                        <p:tgtEl>
                                          <p:spTgt spid="286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2000"/>
                                        <p:tgtEl>
                                          <p:spTgt spid="286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323528" y="499268"/>
            <a:ext cx="3898900" cy="6048375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10000"/>
              </a:lnSpc>
              <a:buClr>
                <a:srgbClr val="660066"/>
              </a:buClr>
              <a:buFont typeface="Times New Roman" panose="02020603050405020304" pitchFamily="18" charset="0"/>
              <a:buChar char="●"/>
            </a:pPr>
            <a:r>
              <a:rPr lang="ru-RU" altLang="ru-RU" sz="2300" dirty="0"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latin typeface="Franklin Gothic Book" panose="020B0503020102020204" pitchFamily="34" charset="0"/>
              </a:rPr>
              <a:t>Когда мальчики выросли и стали художниками, они </a:t>
            </a:r>
            <a:r>
              <a:rPr lang="ru-RU" altLang="ru-RU" sz="2300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latin typeface="Franklin Gothic Book" panose="020B0503020102020204" pitchFamily="34" charset="0"/>
              </a:rPr>
              <a:t>начали </a:t>
            </a:r>
            <a:r>
              <a:rPr lang="ru-RU" altLang="ru-RU" sz="2300" dirty="0"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latin typeface="Franklin Gothic Book" panose="020B0503020102020204" pitchFamily="34" charset="0"/>
              </a:rPr>
              <a:t>рисовать </a:t>
            </a:r>
            <a:r>
              <a:rPr lang="ru-RU" altLang="ru-RU" sz="2300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latin typeface="Franklin Gothic Book" panose="020B0503020102020204" pitchFamily="34" charset="0"/>
              </a:rPr>
              <a:t>вместе</a:t>
            </a:r>
            <a:endParaRPr lang="ru-RU" altLang="ru-RU" sz="2300" dirty="0">
              <a:solidFill>
                <a:schemeClr val="accent1">
                  <a:lumMod val="20000"/>
                  <a:lumOff val="80000"/>
                </a:schemeClr>
              </a:solidFill>
              <a:effectLst/>
              <a:latin typeface="Franklin Gothic Book" panose="020B0503020102020204" pitchFamily="34" charset="0"/>
            </a:endParaRPr>
          </a:p>
          <a:p>
            <a:pPr>
              <a:lnSpc>
                <a:spcPct val="110000"/>
              </a:lnSpc>
              <a:buClr>
                <a:srgbClr val="660066"/>
              </a:buClr>
              <a:buFont typeface="Times New Roman" panose="02020603050405020304" pitchFamily="18" charset="0"/>
              <a:buChar char="●"/>
            </a:pPr>
            <a:r>
              <a:rPr lang="ru-RU" altLang="ru-RU" sz="2300" dirty="0"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latin typeface="Franklin Gothic Book" panose="020B0503020102020204" pitchFamily="34" charset="0"/>
              </a:rPr>
              <a:t>У братьев </a:t>
            </a:r>
            <a:r>
              <a:rPr lang="ru-RU" altLang="ru-RU" sz="2300" dirty="0" err="1"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latin typeface="Franklin Gothic Book" panose="020B0503020102020204" pitchFamily="34" charset="0"/>
              </a:rPr>
              <a:t>Траугот</a:t>
            </a:r>
            <a:r>
              <a:rPr lang="ru-RU" altLang="ru-RU" sz="2300" dirty="0"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latin typeface="Franklin Gothic Book" panose="020B0503020102020204" pitchFamily="34" charset="0"/>
              </a:rPr>
              <a:t> особая манера в работе: они </a:t>
            </a:r>
            <a:r>
              <a:rPr lang="ru-RU" altLang="ru-RU" sz="2300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latin typeface="Franklin Gothic Book" panose="020B0503020102020204" pitchFamily="34" charset="0"/>
              </a:rPr>
              <a:t>не </a:t>
            </a:r>
            <a:r>
              <a:rPr lang="ru-RU" altLang="ru-RU" sz="2300" dirty="0"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latin typeface="Franklin Gothic Book" panose="020B0503020102020204" pitchFamily="34" charset="0"/>
              </a:rPr>
              <a:t>делают эскизов, зато выполняют много различных вариантов иллюстраций. При этом часто спорят. А когда рисунков набирается много, отбирают </a:t>
            </a:r>
            <a:r>
              <a:rPr lang="ru-RU" altLang="ru-RU" sz="2300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latin typeface="Franklin Gothic Book" panose="020B0503020102020204" pitchFamily="34" charset="0"/>
              </a:rPr>
              <a:t>лучшее</a:t>
            </a:r>
            <a:endParaRPr lang="ru-RU" altLang="ru-RU" sz="2300" dirty="0">
              <a:solidFill>
                <a:schemeClr val="accent1">
                  <a:lumMod val="20000"/>
                  <a:lumOff val="80000"/>
                </a:schemeClr>
              </a:solidFill>
              <a:effectLst/>
              <a:latin typeface="Franklin Gothic Book" panose="020B0503020102020204" pitchFamily="34" charset="0"/>
            </a:endParaRPr>
          </a:p>
          <a:p>
            <a:pPr>
              <a:lnSpc>
                <a:spcPct val="110000"/>
              </a:lnSpc>
              <a:buClr>
                <a:srgbClr val="660066"/>
              </a:buClr>
              <a:buFont typeface="Times New Roman" panose="02020603050405020304" pitchFamily="18" charset="0"/>
              <a:buChar char="●"/>
            </a:pPr>
            <a:r>
              <a:rPr lang="ru-RU" altLang="ru-RU" sz="2300" dirty="0"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latin typeface="Franklin Gothic Book" panose="020B0503020102020204" pitchFamily="34" charset="0"/>
              </a:rPr>
              <a:t>Создавая иллюстрации для книги, они старались сделать так, чтобы в иллюстрациях сверкало белое, словно они сделаны из фарфора, – так рисунки лучше смотрелись среди страниц плотного </a:t>
            </a:r>
            <a:r>
              <a:rPr lang="ru-RU" altLang="ru-RU" sz="2300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latin typeface="Franklin Gothic Book" panose="020B0503020102020204" pitchFamily="34" charset="0"/>
              </a:rPr>
              <a:t>текста</a:t>
            </a:r>
            <a:endParaRPr lang="ru-RU" altLang="ru-RU" sz="2300" dirty="0">
              <a:solidFill>
                <a:schemeClr val="accent1">
                  <a:lumMod val="20000"/>
                  <a:lumOff val="80000"/>
                </a:schemeClr>
              </a:solidFill>
              <a:effectLst/>
              <a:latin typeface="Franklin Gothic Book" panose="020B05030201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499268"/>
            <a:ext cx="4074282" cy="535089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3000"/>
                                        <p:tgtEl>
                                          <p:spTgt spid="225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2000"/>
                                        <p:tgtEl>
                                          <p:spTgt spid="22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7" name="Picture 9" descr="Pim0634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9" r="7909"/>
          <a:stretch>
            <a:fillRect/>
          </a:stretch>
        </p:blipFill>
        <p:spPr>
          <a:xfrm flipH="1">
            <a:off x="5004048" y="260648"/>
            <a:ext cx="3498532" cy="575794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-108520" y="170337"/>
            <a:ext cx="5256584" cy="498233"/>
          </a:xfrm>
        </p:spPr>
        <p:txBody>
          <a:bodyPr>
            <a:noAutofit/>
          </a:bodyPr>
          <a:lstStyle/>
          <a:p>
            <a:r>
              <a:rPr lang="ru-RU" sz="2000" dirty="0" smtClean="0">
                <a:effectLst/>
              </a:rPr>
              <a:t>Иллюстрации к сказкам братьев </a:t>
            </a:r>
            <a:r>
              <a:rPr lang="ru-RU" sz="2000" dirty="0" err="1" smtClean="0">
                <a:effectLst/>
              </a:rPr>
              <a:t>Траугот</a:t>
            </a:r>
            <a:endParaRPr lang="ru-RU" sz="2000" dirty="0">
              <a:effectLst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6" y="3789040"/>
            <a:ext cx="3932389" cy="27485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7" y="741272"/>
            <a:ext cx="3932389" cy="29750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2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448288" y="332656"/>
            <a:ext cx="8229600" cy="346075"/>
          </a:xfrm>
        </p:spPr>
        <p:txBody>
          <a:bodyPr>
            <a:normAutofit fontScale="90000"/>
          </a:bodyPr>
          <a:lstStyle/>
          <a:p>
            <a:r>
              <a:rPr lang="ru-RU" altLang="ru-RU" sz="4000" b="0" dirty="0" err="1" smtClean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Franklin Gothic Book" panose="020B0503020102020204" pitchFamily="34" charset="0"/>
              </a:rPr>
              <a:t>Майофис</a:t>
            </a:r>
            <a:r>
              <a:rPr lang="ru-RU" altLang="ru-RU" sz="4000" b="0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Franklin Gothic Book" panose="020B0503020102020204" pitchFamily="34" charset="0"/>
              </a:rPr>
              <a:t> Михаил Соломонович</a:t>
            </a:r>
            <a:endParaRPr lang="ru-RU" altLang="ru-RU" sz="4000" b="0" dirty="0">
              <a:solidFill>
                <a:schemeClr val="accent1">
                  <a:lumMod val="60000"/>
                  <a:lumOff val="40000"/>
                </a:schemeClr>
              </a:solidFill>
              <a:effectLst/>
            </a:endParaRPr>
          </a:p>
        </p:txBody>
      </p:sp>
      <p:sp>
        <p:nvSpPr>
          <p:cNvPr id="2969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124744"/>
            <a:ext cx="3887788" cy="5360988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10000"/>
              </a:lnSpc>
              <a:buClr>
                <a:srgbClr val="660066"/>
              </a:buClr>
              <a:buFont typeface="Times New Roman" panose="02020603050405020304" pitchFamily="18" charset="0"/>
              <a:buChar char="●"/>
            </a:pPr>
            <a:r>
              <a:rPr lang="ru-RU" altLang="ru-RU" sz="24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Franklin Gothic Book" panose="020B0503020102020204" pitchFamily="34" charset="0"/>
              </a:rPr>
              <a:t>Михаил Соломонович </a:t>
            </a:r>
            <a:r>
              <a:rPr lang="ru-RU" altLang="ru-RU" sz="2400" b="1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Franklin Gothic Book" panose="020B0503020102020204" pitchFamily="34" charset="0"/>
              </a:rPr>
              <a:t>Майофис</a:t>
            </a:r>
            <a:r>
              <a:rPr lang="ru-RU" altLang="ru-RU" sz="24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Franklin Gothic Book" panose="020B0503020102020204" pitchFamily="34" charset="0"/>
              </a:rPr>
              <a:t> родился </a:t>
            </a:r>
            <a:r>
              <a:rPr lang="ru-RU" altLang="ru-RU" sz="24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Franklin Gothic Book" panose="020B0503020102020204" pitchFamily="34" charset="0"/>
              </a:rPr>
              <a:t>в Ленинграде</a:t>
            </a:r>
            <a:endParaRPr lang="ru-RU" altLang="ru-RU" sz="2400" b="1" dirty="0">
              <a:solidFill>
                <a:schemeClr val="accent1">
                  <a:lumMod val="20000"/>
                  <a:lumOff val="80000"/>
                </a:schemeClr>
              </a:solidFill>
              <a:latin typeface="Franklin Gothic Book" panose="020B0503020102020204" pitchFamily="34" charset="0"/>
            </a:endParaRPr>
          </a:p>
          <a:p>
            <a:pPr>
              <a:lnSpc>
                <a:spcPct val="110000"/>
              </a:lnSpc>
              <a:buClr>
                <a:srgbClr val="660066"/>
              </a:buClr>
              <a:buFont typeface="Times New Roman" panose="02020603050405020304" pitchFamily="18" charset="0"/>
              <a:buChar char="●"/>
            </a:pPr>
            <a:r>
              <a:rPr lang="ru-RU" altLang="ru-RU" sz="24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Franklin Gothic Book" panose="020B0503020102020204" pitchFamily="34" charset="0"/>
              </a:rPr>
              <a:t>Отец его был </a:t>
            </a:r>
            <a:r>
              <a:rPr lang="ru-RU" altLang="ru-RU" sz="24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Franklin Gothic Book" panose="020B0503020102020204" pitchFamily="34" charset="0"/>
              </a:rPr>
              <a:t>архитектором</a:t>
            </a:r>
            <a:endParaRPr lang="ru-RU" altLang="ru-RU" sz="2400" b="1" dirty="0">
              <a:solidFill>
                <a:schemeClr val="accent1">
                  <a:lumMod val="20000"/>
                  <a:lumOff val="80000"/>
                </a:schemeClr>
              </a:solidFill>
              <a:latin typeface="Franklin Gothic Book" panose="020B0503020102020204" pitchFamily="34" charset="0"/>
            </a:endParaRPr>
          </a:p>
          <a:p>
            <a:pPr>
              <a:lnSpc>
                <a:spcPct val="110000"/>
              </a:lnSpc>
              <a:buClr>
                <a:srgbClr val="660066"/>
              </a:buClr>
              <a:buFont typeface="Times New Roman" panose="02020603050405020304" pitchFamily="18" charset="0"/>
              <a:buChar char="●"/>
            </a:pPr>
            <a:r>
              <a:rPr lang="ru-RU" altLang="ru-RU" sz="24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Franklin Gothic Book" panose="020B0503020102020204" pitchFamily="34" charset="0"/>
              </a:rPr>
              <a:t>Миша очень любил рисовать и к каждому празднику готовил родителям рисунки </a:t>
            </a:r>
            <a:r>
              <a:rPr lang="ru-RU" altLang="ru-RU" sz="24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Franklin Gothic Book" panose="020B0503020102020204" pitchFamily="34" charset="0"/>
              </a:rPr>
              <a:t>в подарок</a:t>
            </a:r>
            <a:endParaRPr lang="ru-RU" altLang="ru-RU" sz="2400" b="1" dirty="0">
              <a:solidFill>
                <a:schemeClr val="accent1">
                  <a:lumMod val="20000"/>
                  <a:lumOff val="80000"/>
                </a:schemeClr>
              </a:solidFill>
              <a:latin typeface="Franklin Gothic Book" panose="020B0503020102020204" pitchFamily="34" charset="0"/>
            </a:endParaRPr>
          </a:p>
          <a:p>
            <a:pPr>
              <a:lnSpc>
                <a:spcPct val="110000"/>
              </a:lnSpc>
              <a:buClr>
                <a:srgbClr val="660066"/>
              </a:buClr>
              <a:buFont typeface="Times New Roman" panose="02020603050405020304" pitchFamily="18" charset="0"/>
              <a:buChar char="●"/>
            </a:pPr>
            <a:r>
              <a:rPr lang="ru-RU" altLang="ru-RU" sz="24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Franklin Gothic Book" panose="020B0503020102020204" pitchFamily="34" charset="0"/>
              </a:rPr>
              <a:t>Закончив институт живописи, скульптуры </a:t>
            </a:r>
            <a:r>
              <a:rPr lang="ru-RU" altLang="ru-RU" sz="24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Franklin Gothic Book" panose="020B0503020102020204" pitchFamily="34" charset="0"/>
              </a:rPr>
              <a:t>и </a:t>
            </a:r>
            <a:r>
              <a:rPr lang="ru-RU" altLang="ru-RU" sz="24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Franklin Gothic Book" panose="020B0503020102020204" pitchFamily="34" charset="0"/>
              </a:rPr>
              <a:t>архитектуры, Михаил продолжал делать иллюстрации к книгам, </a:t>
            </a:r>
            <a:r>
              <a:rPr lang="ru-RU" altLang="ru-RU" sz="24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Franklin Gothic Book" panose="020B0503020102020204" pitchFamily="34" charset="0"/>
              </a:rPr>
              <a:t>сказкам</a:t>
            </a:r>
            <a:endParaRPr lang="ru-RU" altLang="ru-RU" sz="2400" b="1" dirty="0">
              <a:solidFill>
                <a:schemeClr val="accent1">
                  <a:lumMod val="20000"/>
                  <a:lumOff val="80000"/>
                </a:schemeClr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5805" y="1052736"/>
            <a:ext cx="4180064" cy="45365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29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2000"/>
                                        <p:tgtEl>
                                          <p:spTgt spid="296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2000"/>
                                        <p:tgtEl>
                                          <p:spTgt spid="296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2000"/>
                                        <p:tgtEl>
                                          <p:spTgt spid="296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395536" y="332656"/>
            <a:ext cx="4114800" cy="3024336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buClr>
                <a:srgbClr val="660066"/>
              </a:buClr>
              <a:buFont typeface="Times New Roman" panose="02020603050405020304" pitchFamily="18" charset="0"/>
              <a:buChar char="●"/>
            </a:pPr>
            <a:r>
              <a:rPr lang="ru-RU" altLang="ru-RU" dirty="0"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latin typeface="Franklin Gothic Book" panose="020B0503020102020204" pitchFamily="34" charset="0"/>
              </a:rPr>
              <a:t>Изящные, выразительные рисунки, но нарисованы они не пером и даже 	не </a:t>
            </a:r>
            <a:r>
              <a:rPr lang="ru-RU" altLang="ru-RU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latin typeface="Franklin Gothic Book" panose="020B0503020102020204" pitchFamily="34" charset="0"/>
              </a:rPr>
              <a:t>карандашом</a:t>
            </a:r>
            <a:endParaRPr lang="ru-RU" altLang="ru-RU" dirty="0">
              <a:solidFill>
                <a:schemeClr val="accent1">
                  <a:lumMod val="20000"/>
                  <a:lumOff val="80000"/>
                </a:schemeClr>
              </a:solidFill>
              <a:effectLst/>
              <a:latin typeface="Franklin Gothic Book" panose="020B0503020102020204" pitchFamily="34" charset="0"/>
            </a:endParaRPr>
          </a:p>
          <a:p>
            <a:pPr>
              <a:lnSpc>
                <a:spcPct val="100000"/>
              </a:lnSpc>
              <a:buClr>
                <a:srgbClr val="660066"/>
              </a:buClr>
              <a:buFont typeface="Times New Roman" panose="02020603050405020304" pitchFamily="18" charset="0"/>
              <a:buChar char="●"/>
            </a:pPr>
            <a:r>
              <a:rPr lang="ru-RU" altLang="ru-RU" dirty="0"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latin typeface="Franklin Gothic Book" panose="020B0503020102020204" pitchFamily="34" charset="0"/>
              </a:rPr>
              <a:t>Они процарапаны иглой на  металлической доске. Это офорт – гравюра </a:t>
            </a:r>
            <a:r>
              <a:rPr lang="ru-RU" altLang="ru-RU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latin typeface="Franklin Gothic Book" panose="020B0503020102020204" pitchFamily="34" charset="0"/>
              </a:rPr>
              <a:t>на металле</a:t>
            </a:r>
            <a:endParaRPr lang="ru-RU" altLang="ru-RU" dirty="0">
              <a:solidFill>
                <a:schemeClr val="accent1">
                  <a:lumMod val="20000"/>
                  <a:lumOff val="80000"/>
                </a:schemeClr>
              </a:solidFill>
              <a:effectLst/>
              <a:latin typeface="Franklin Gothic Book" panose="020B0503020102020204" pitchFamily="34" charset="0"/>
            </a:endParaRPr>
          </a:p>
          <a:p>
            <a:pPr>
              <a:lnSpc>
                <a:spcPct val="100000"/>
              </a:lnSpc>
              <a:buClr>
                <a:srgbClr val="660066"/>
              </a:buClr>
              <a:buFont typeface="Times New Roman" panose="02020603050405020304" pitchFamily="18" charset="0"/>
              <a:buChar char="●"/>
            </a:pPr>
            <a:r>
              <a:rPr lang="ru-RU" altLang="ru-RU" dirty="0"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latin typeface="Franklin Gothic Book" panose="020B0503020102020204" pitchFamily="34" charset="0"/>
              </a:rPr>
              <a:t>Когда отпечатан оттиск, художник раскрашивает его </a:t>
            </a:r>
            <a:r>
              <a:rPr lang="ru-RU" altLang="ru-RU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latin typeface="Franklin Gothic Book" panose="020B0503020102020204" pitchFamily="34" charset="0"/>
              </a:rPr>
              <a:t>акварелью</a:t>
            </a:r>
            <a:endParaRPr lang="ru-RU" altLang="ru-RU" dirty="0">
              <a:solidFill>
                <a:schemeClr val="accent1">
                  <a:lumMod val="20000"/>
                  <a:lumOff val="80000"/>
                </a:schemeClr>
              </a:solidFill>
              <a:effectLst/>
              <a:latin typeface="Franklin Gothic Book" panose="020B0503020102020204" pitchFamily="34" charset="0"/>
            </a:endParaRPr>
          </a:p>
        </p:txBody>
      </p:sp>
      <p:pic>
        <p:nvPicPr>
          <p:cNvPr id="30727" name="Picture 7" descr="обложк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3151901"/>
            <a:ext cx="3311525" cy="27368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476672"/>
            <a:ext cx="1773936" cy="2438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151901"/>
            <a:ext cx="2664296" cy="34302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5238" y="3155398"/>
            <a:ext cx="2190195" cy="28040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2080" y="188640"/>
            <a:ext cx="1999561" cy="27264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307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2000"/>
                                        <p:tgtEl>
                                          <p:spTgt spid="307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2000"/>
                                        <p:tgtEl>
                                          <p:spTgt spid="307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2000"/>
                                        <p:tgtEl>
                                          <p:spTgt spid="307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amask">
  <a:themeElements>
    <a:clrScheme name="Damask">
      <a:dk1>
        <a:sysClr val="windowText" lastClr="000000"/>
      </a:dk1>
      <a:lt1>
        <a:sysClr val="window" lastClr="FFFFFF"/>
      </a:lt1>
      <a:dk2>
        <a:srgbClr val="742332"/>
      </a:dk2>
      <a:lt2>
        <a:srgbClr val="EE91A0"/>
      </a:lt2>
      <a:accent1>
        <a:srgbClr val="E03754"/>
      </a:accent1>
      <a:accent2>
        <a:srgbClr val="E86C2E"/>
      </a:accent2>
      <a:accent3>
        <a:srgbClr val="DAB250"/>
      </a:accent3>
      <a:accent4>
        <a:srgbClr val="60C4AA"/>
      </a:accent4>
      <a:accent5>
        <a:srgbClr val="51A9DB"/>
      </a:accent5>
      <a:accent6>
        <a:srgbClr val="976AC9"/>
      </a:accent6>
      <a:hlink>
        <a:srgbClr val="D5445E"/>
      </a:hlink>
      <a:folHlink>
        <a:srgbClr val="E17C8E"/>
      </a:folHlink>
    </a:clrScheme>
    <a:fontScheme name="Damask">
      <a:majorFont>
        <a:latin typeface="Bookman Old Style" panose="02050604050505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amask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105000"/>
                <a:lumMod val="110000"/>
              </a:schemeClr>
            </a:gs>
            <a:gs pos="100000">
              <a:schemeClr val="phClr">
                <a:tint val="78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0000"/>
                <a:lumMod val="104000"/>
              </a:schemeClr>
            </a:gs>
            <a:gs pos="69000">
              <a:schemeClr val="phClr">
                <a:shade val="86000"/>
                <a:satMod val="130000"/>
                <a:lumMod val="102000"/>
              </a:schemeClr>
            </a:gs>
            <a:gs pos="100000">
              <a:schemeClr val="phClr">
                <a:shade val="72000"/>
                <a:satMod val="130000"/>
                <a:lumMod val="10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sy="96000" rotWithShape="0">
              <a:srgbClr val="000000">
                <a:alpha val="54000"/>
              </a:srgbClr>
            </a:outerShdw>
          </a:effectLst>
        </a:effectStyle>
        <a:effectStyle>
          <a:effectLst>
            <a:outerShdw blurRad="76200" dist="38100" dir="5400000" algn="ctr" rotWithShape="0">
              <a:srgbClr val="000000">
                <a:alpha val="76000"/>
              </a:srgbClr>
            </a:outerShdw>
          </a:effectLst>
          <a:scene3d>
            <a:camera prst="orthographicFront">
              <a:rot lat="0" lon="0" rev="0"/>
            </a:camera>
            <a:lightRig rig="balanced" dir="t"/>
          </a:scene3d>
          <a:sp3d prstMaterial="matte">
            <a:bevelT w="25400" h="254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18000"/>
                <a:satMod val="160000"/>
                <a:lumMod val="28000"/>
              </a:schemeClr>
              <a:schemeClr val="phClr">
                <a:tint val="95000"/>
                <a:satMod val="160000"/>
                <a:lumMod val="11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mask" id="{F9A299A0-33D0-4E0F-9F3F-7163E3744208}" vid="{6B2E858E-683F-40D9-B4CB-284D097F3AC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Дамаск</Template>
  <TotalTime>1174</TotalTime>
  <Words>415</Words>
  <Application>Microsoft Office PowerPoint</Application>
  <PresentationFormat>Экран (4:3)</PresentationFormat>
  <Paragraphs>49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8" baseType="lpstr">
      <vt:lpstr>Arial</vt:lpstr>
      <vt:lpstr>Bookman Old Style</vt:lpstr>
      <vt:lpstr>Century Gothic</vt:lpstr>
      <vt:lpstr>Franklin Gothic Book</vt:lpstr>
      <vt:lpstr>Rockwell</vt:lpstr>
      <vt:lpstr>Times New Roman</vt:lpstr>
      <vt:lpstr>Damask</vt:lpstr>
      <vt:lpstr>Чарушин Евгений Иванович</vt:lpstr>
      <vt:lpstr>Презентация PowerPoint</vt:lpstr>
      <vt:lpstr>Презентация PowerPoint</vt:lpstr>
      <vt:lpstr>Чарушин Никита Евгеньевич </vt:lpstr>
      <vt:lpstr>Братья Валерий и Александр Траугот</vt:lpstr>
      <vt:lpstr>Презентация PowerPoint</vt:lpstr>
      <vt:lpstr>Презентация PowerPoint</vt:lpstr>
      <vt:lpstr>Майофис Михаил Соломонович</vt:lpstr>
      <vt:lpstr>Презентация PowerPoint</vt:lpstr>
      <vt:lpstr>Повторим особенности в работе художников</vt:lpstr>
      <vt:lpstr>Словарик</vt:lpstr>
    </vt:vector>
  </TitlesOfParts>
  <Company>X_Labs Co, Inc.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Тема:</dc:title>
  <dc:creator>Raptor_RB</dc:creator>
  <cp:lastModifiedBy>Люба</cp:lastModifiedBy>
  <cp:revision>60</cp:revision>
  <dcterms:created xsi:type="dcterms:W3CDTF">2008-09-10T10:18:32Z</dcterms:created>
  <dcterms:modified xsi:type="dcterms:W3CDTF">2018-09-20T16:02:04Z</dcterms:modified>
</cp:coreProperties>
</file>